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0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30"/>
  </p:notesMasterIdLst>
  <p:sldIdLst>
    <p:sldId id="256" r:id="rId3"/>
    <p:sldId id="285" r:id="rId4"/>
    <p:sldId id="284" r:id="rId5"/>
    <p:sldId id="280" r:id="rId6"/>
    <p:sldId id="258" r:id="rId7"/>
    <p:sldId id="257" r:id="rId8"/>
    <p:sldId id="261" r:id="rId9"/>
    <p:sldId id="262" r:id="rId10"/>
    <p:sldId id="260" r:id="rId11"/>
    <p:sldId id="259" r:id="rId12"/>
    <p:sldId id="278" r:id="rId13"/>
    <p:sldId id="264" r:id="rId14"/>
    <p:sldId id="265" r:id="rId15"/>
    <p:sldId id="266" r:id="rId16"/>
    <p:sldId id="267" r:id="rId17"/>
    <p:sldId id="268" r:id="rId18"/>
    <p:sldId id="269" r:id="rId19"/>
    <p:sldId id="281" r:id="rId20"/>
    <p:sldId id="271" r:id="rId21"/>
    <p:sldId id="263" r:id="rId22"/>
    <p:sldId id="273" r:id="rId23"/>
    <p:sldId id="272" r:id="rId24"/>
    <p:sldId id="274" r:id="rId25"/>
    <p:sldId id="275" r:id="rId26"/>
    <p:sldId id="270" r:id="rId27"/>
    <p:sldId id="276" r:id="rId28"/>
    <p:sldId id="277" r:id="rId29"/>
  </p:sldIdLst>
  <p:sldSz cx="13144500" cy="9899650"/>
  <p:notesSz cx="13144500" cy="9899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2"/>
  </p:normalViewPr>
  <p:slideViewPr>
    <p:cSldViewPr>
      <p:cViewPr varScale="1">
        <p:scale>
          <a:sx n="47" d="100"/>
          <a:sy n="47" d="100"/>
        </p:scale>
        <p:origin x="-1458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959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445375" y="0"/>
            <a:ext cx="56959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66BF7-903C-4492-8A54-3D09493A54D0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08450" y="742950"/>
            <a:ext cx="4927600" cy="3711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14450" y="4702175"/>
            <a:ext cx="1051560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2763"/>
            <a:ext cx="56959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445375" y="9402763"/>
            <a:ext cx="56959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5EB3E-150A-4CCF-ABE5-F411E547F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17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7338" y="742950"/>
            <a:ext cx="4949825" cy="3711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6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69848" indent="-411480" eaLnBrk="0" hangingPunct="0">
              <a:defRPr sz="6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645920" indent="-329184" eaLnBrk="0" hangingPunct="0">
              <a:defRPr sz="6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304288" indent="-329184" eaLnBrk="0" hangingPunct="0">
              <a:defRPr sz="6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962656" indent="-329184" eaLnBrk="0" hangingPunct="0">
              <a:defRPr sz="6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621024" indent="-329184" algn="ctr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4279392" indent="-329184" algn="ctr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4937760" indent="-329184" algn="ctr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5596128" indent="-329184" algn="ctr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F488419-BDBA-4DE6-9684-CA5E1199C859}" type="slidenum">
              <a:rPr lang="en-US" altLang="en-US" sz="1700"/>
              <a:pPr eaLnBrk="1" hangingPunct="1"/>
              <a:t>2</a:t>
            </a:fld>
            <a:endParaRPr lang="en-US" altLang="en-US" sz="17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EB3E-150A-4CCF-ABE5-F411E547FF0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6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EB3E-150A-4CCF-ABE5-F411E547FF0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6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86313" y="3068891"/>
            <a:ext cx="11178223" cy="20789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72627" y="5543804"/>
            <a:ext cx="9205595" cy="2474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396445"/>
            <a:ext cx="11830050" cy="1649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225" y="2215964"/>
            <a:ext cx="5807770" cy="923508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58368" indent="0">
              <a:buNone/>
              <a:defRPr sz="2900" b="1"/>
            </a:lvl2pPr>
            <a:lvl3pPr marL="1316736" indent="0">
              <a:buNone/>
              <a:defRPr sz="2600" b="1"/>
            </a:lvl3pPr>
            <a:lvl4pPr marL="1975104" indent="0">
              <a:buNone/>
              <a:defRPr sz="2300" b="1"/>
            </a:lvl4pPr>
            <a:lvl5pPr marL="2633472" indent="0">
              <a:buNone/>
              <a:defRPr sz="2300" b="1"/>
            </a:lvl5pPr>
            <a:lvl6pPr marL="3291840" indent="0">
              <a:buNone/>
              <a:defRPr sz="2300" b="1"/>
            </a:lvl6pPr>
            <a:lvl7pPr marL="3950208" indent="0">
              <a:buNone/>
              <a:defRPr sz="2300" b="1"/>
            </a:lvl7pPr>
            <a:lvl8pPr marL="4608576" indent="0">
              <a:buNone/>
              <a:defRPr sz="2300" b="1"/>
            </a:lvl8pPr>
            <a:lvl9pPr marL="5266944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" y="3139473"/>
            <a:ext cx="5807770" cy="5703757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77224" y="2215964"/>
            <a:ext cx="5810052" cy="923508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58368" indent="0">
              <a:buNone/>
              <a:defRPr sz="2900" b="1"/>
            </a:lvl2pPr>
            <a:lvl3pPr marL="1316736" indent="0">
              <a:buNone/>
              <a:defRPr sz="2600" b="1"/>
            </a:lvl3pPr>
            <a:lvl4pPr marL="1975104" indent="0">
              <a:buNone/>
              <a:defRPr sz="2300" b="1"/>
            </a:lvl4pPr>
            <a:lvl5pPr marL="2633472" indent="0">
              <a:buNone/>
              <a:defRPr sz="2300" b="1"/>
            </a:lvl5pPr>
            <a:lvl6pPr marL="3291840" indent="0">
              <a:buNone/>
              <a:defRPr sz="2300" b="1"/>
            </a:lvl6pPr>
            <a:lvl7pPr marL="3950208" indent="0">
              <a:buNone/>
              <a:defRPr sz="2300" b="1"/>
            </a:lvl7pPr>
            <a:lvl8pPr marL="4608576" indent="0">
              <a:buNone/>
              <a:defRPr sz="2300" b="1"/>
            </a:lvl8pPr>
            <a:lvl9pPr marL="5266944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77224" y="3139473"/>
            <a:ext cx="5810052" cy="5703757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C669B-4813-4123-8360-BD146404B2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9809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9A2EC-EE52-4A52-A1C3-688EDC9F2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0654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FF489-FFD4-41D6-86C2-70F074A161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1366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6" y="394153"/>
            <a:ext cx="4324450" cy="167744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134" y="394153"/>
            <a:ext cx="7348141" cy="844907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7226" y="2071594"/>
            <a:ext cx="4324450" cy="6771636"/>
          </a:xfrm>
        </p:spPr>
        <p:txBody>
          <a:bodyPr/>
          <a:lstStyle>
            <a:lvl1pPr marL="0" indent="0">
              <a:buNone/>
              <a:defRPr sz="2000"/>
            </a:lvl1pPr>
            <a:lvl2pPr marL="658368" indent="0">
              <a:buNone/>
              <a:defRPr sz="1700"/>
            </a:lvl2pPr>
            <a:lvl3pPr marL="1316736" indent="0">
              <a:buNone/>
              <a:defRPr sz="1400"/>
            </a:lvl3pPr>
            <a:lvl4pPr marL="1975104" indent="0">
              <a:buNone/>
              <a:defRPr sz="1300"/>
            </a:lvl4pPr>
            <a:lvl5pPr marL="2633472" indent="0">
              <a:buNone/>
              <a:defRPr sz="1300"/>
            </a:lvl5pPr>
            <a:lvl6pPr marL="3291840" indent="0">
              <a:buNone/>
              <a:defRPr sz="1300"/>
            </a:lvl6pPr>
            <a:lvl7pPr marL="3950208" indent="0">
              <a:buNone/>
              <a:defRPr sz="1300"/>
            </a:lvl7pPr>
            <a:lvl8pPr marL="4608576" indent="0">
              <a:buNone/>
              <a:defRPr sz="1300"/>
            </a:lvl8pPr>
            <a:lvl9pPr marL="526694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EBAC6-1B41-4C7F-BE51-4A52CED87F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9244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414" y="6929755"/>
            <a:ext cx="7886700" cy="818097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6414" y="884552"/>
            <a:ext cx="7886700" cy="5939790"/>
          </a:xfrm>
        </p:spPr>
        <p:txBody>
          <a:bodyPr/>
          <a:lstStyle>
            <a:lvl1pPr marL="0" indent="0">
              <a:buNone/>
              <a:defRPr sz="4600"/>
            </a:lvl1pPr>
            <a:lvl2pPr marL="658368" indent="0">
              <a:buNone/>
              <a:defRPr sz="4000"/>
            </a:lvl2pPr>
            <a:lvl3pPr marL="1316736" indent="0">
              <a:buNone/>
              <a:defRPr sz="3500"/>
            </a:lvl3pPr>
            <a:lvl4pPr marL="1975104" indent="0">
              <a:buNone/>
              <a:defRPr sz="2900"/>
            </a:lvl4pPr>
            <a:lvl5pPr marL="2633472" indent="0">
              <a:buNone/>
              <a:defRPr sz="2900"/>
            </a:lvl5pPr>
            <a:lvl6pPr marL="3291840" indent="0">
              <a:buNone/>
              <a:defRPr sz="2900"/>
            </a:lvl6pPr>
            <a:lvl7pPr marL="3950208" indent="0">
              <a:buNone/>
              <a:defRPr sz="2900"/>
            </a:lvl7pPr>
            <a:lvl8pPr marL="4608576" indent="0">
              <a:buNone/>
              <a:defRPr sz="2900"/>
            </a:lvl8pPr>
            <a:lvl9pPr marL="5266944" indent="0">
              <a:buNone/>
              <a:defRPr sz="2900"/>
            </a:lvl9pPr>
          </a:lstStyle>
          <a:p>
            <a:pPr lvl="0"/>
            <a:endParaRPr lang="en-GB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6414" y="7747852"/>
            <a:ext cx="7886700" cy="1161833"/>
          </a:xfrm>
        </p:spPr>
        <p:txBody>
          <a:bodyPr/>
          <a:lstStyle>
            <a:lvl1pPr marL="0" indent="0">
              <a:buNone/>
              <a:defRPr sz="2000"/>
            </a:lvl1pPr>
            <a:lvl2pPr marL="658368" indent="0">
              <a:buNone/>
              <a:defRPr sz="1700"/>
            </a:lvl2pPr>
            <a:lvl3pPr marL="1316736" indent="0">
              <a:buNone/>
              <a:defRPr sz="1400"/>
            </a:lvl3pPr>
            <a:lvl4pPr marL="1975104" indent="0">
              <a:buNone/>
              <a:defRPr sz="1300"/>
            </a:lvl4pPr>
            <a:lvl5pPr marL="2633472" indent="0">
              <a:buNone/>
              <a:defRPr sz="1300"/>
            </a:lvl5pPr>
            <a:lvl6pPr marL="3291840" indent="0">
              <a:buNone/>
              <a:defRPr sz="1300"/>
            </a:lvl6pPr>
            <a:lvl7pPr marL="3950208" indent="0">
              <a:buNone/>
              <a:defRPr sz="1300"/>
            </a:lvl7pPr>
            <a:lvl8pPr marL="4608576" indent="0">
              <a:buNone/>
              <a:defRPr sz="1300"/>
            </a:lvl8pPr>
            <a:lvl9pPr marL="526694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5BDFA-A54D-4A9B-9E93-D8C115169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924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8F41F-4B02-4DE1-B9CE-5E13AF244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2096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65456" y="3075309"/>
            <a:ext cx="2793206" cy="5064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5837" y="3075309"/>
            <a:ext cx="8160544" cy="50644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459F-2C9F-49AE-986C-1FF70742A4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7329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284688" y="602044"/>
            <a:ext cx="2050915" cy="4249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510453" y="0"/>
            <a:ext cx="7559992" cy="9897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996" y="72008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C2B62D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04B9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04B9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7542" y="2276919"/>
            <a:ext cx="5720620" cy="6533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72687" y="2276919"/>
            <a:ext cx="5720620" cy="6533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04B9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658368" indent="0" algn="ctr">
              <a:buNone/>
              <a:defRPr/>
            </a:lvl2pPr>
            <a:lvl3pPr marL="1316736" indent="0" algn="ctr">
              <a:buNone/>
              <a:defRPr/>
            </a:lvl3pPr>
            <a:lvl4pPr marL="1975104" indent="0" algn="ctr">
              <a:buNone/>
              <a:defRPr/>
            </a:lvl4pPr>
            <a:lvl5pPr marL="2633472" indent="0" algn="ctr">
              <a:buNone/>
              <a:defRPr/>
            </a:lvl5pPr>
            <a:lvl6pPr marL="3291840" indent="0" algn="ctr">
              <a:buNone/>
              <a:defRPr/>
            </a:lvl6pPr>
            <a:lvl7pPr marL="3950208" indent="0" algn="ctr">
              <a:buNone/>
              <a:defRPr/>
            </a:lvl7pPr>
            <a:lvl8pPr marL="4608576" indent="0" algn="ctr">
              <a:buNone/>
              <a:defRPr/>
            </a:lvl8pPr>
            <a:lvl9pPr marL="52669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C089D-C7D3-4CA3-ABC2-954552FF06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6490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131E5-BEF9-461B-8D07-C2981CF593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025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325" y="6361443"/>
            <a:ext cx="11172825" cy="1966180"/>
          </a:xfrm>
        </p:spPr>
        <p:txBody>
          <a:bodyPr anchor="t"/>
          <a:lstStyle>
            <a:lvl1pPr algn="l">
              <a:defRPr sz="58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8325" y="4195895"/>
            <a:ext cx="11172825" cy="2165548"/>
          </a:xfrm>
        </p:spPr>
        <p:txBody>
          <a:bodyPr anchor="b"/>
          <a:lstStyle>
            <a:lvl1pPr marL="0" indent="0">
              <a:buNone/>
              <a:defRPr sz="2900"/>
            </a:lvl1pPr>
            <a:lvl2pPr marL="658368" indent="0">
              <a:buNone/>
              <a:defRPr sz="2600"/>
            </a:lvl2pPr>
            <a:lvl3pPr marL="1316736" indent="0">
              <a:buNone/>
              <a:defRPr sz="2300"/>
            </a:lvl3pPr>
            <a:lvl4pPr marL="1975104" indent="0">
              <a:buNone/>
              <a:defRPr sz="2000"/>
            </a:lvl4pPr>
            <a:lvl5pPr marL="2633472" indent="0">
              <a:buNone/>
              <a:defRPr sz="2000"/>
            </a:lvl5pPr>
            <a:lvl6pPr marL="3291840" indent="0">
              <a:buNone/>
              <a:defRPr sz="2000"/>
            </a:lvl6pPr>
            <a:lvl7pPr marL="3950208" indent="0">
              <a:buNone/>
              <a:defRPr sz="2000"/>
            </a:lvl7pPr>
            <a:lvl8pPr marL="4608576" indent="0">
              <a:buNone/>
              <a:defRPr sz="2000"/>
            </a:lvl8pPr>
            <a:lvl9pPr marL="526694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E9C2C-B5A4-40CB-852A-AEB9A3D05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6923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1675" y="5609801"/>
            <a:ext cx="4491038" cy="2529911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1787" y="5609801"/>
            <a:ext cx="4491038" cy="2529911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23D0C-322D-46DD-B30F-F0DAF4FDB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9484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7900" y="1321499"/>
            <a:ext cx="12065635" cy="0"/>
          </a:xfrm>
          <a:custGeom>
            <a:avLst/>
            <a:gdLst/>
            <a:ahLst/>
            <a:cxnLst/>
            <a:rect l="l" t="t" r="r" b="b"/>
            <a:pathLst>
              <a:path w="12065635">
                <a:moveTo>
                  <a:pt x="0" y="0"/>
                </a:moveTo>
                <a:lnTo>
                  <a:pt x="12065393" y="0"/>
                </a:lnTo>
              </a:path>
            </a:pathLst>
          </a:custGeom>
          <a:ln w="12700">
            <a:solidFill>
              <a:srgbClr val="757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284688" y="602044"/>
            <a:ext cx="2050915" cy="4249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299" y="1274255"/>
            <a:ext cx="12294250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04B9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7542" y="2276919"/>
            <a:ext cx="11835765" cy="6533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71289" y="9206675"/>
            <a:ext cx="4208272" cy="4949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7542" y="9206675"/>
            <a:ext cx="3024695" cy="4949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468612" y="9206675"/>
            <a:ext cx="3024695" cy="4949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85838" y="3075309"/>
            <a:ext cx="11172825" cy="212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54864" rIns="54864" bIns="548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1675" y="5609801"/>
            <a:ext cx="9201150" cy="252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54864" rIns="54864" bIns="54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35843" y="9335920"/>
            <a:ext cx="351433" cy="366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131674" tIns="65837" rIns="131674" bIns="65837" numCol="1" anchor="ctr" anchorCtr="0" compatLnSpc="1">
            <a:prstTxWarp prst="textNoShape">
              <a:avLst/>
            </a:prstTxWarp>
          </a:bodyPr>
          <a:lstStyle>
            <a:lvl1pPr algn="r">
              <a:defRPr sz="1700">
                <a:solidFill>
                  <a:srgbClr val="878787"/>
                </a:solidFill>
                <a:latin typeface="+mn-lt"/>
                <a:ea typeface="Calibri" charset="0"/>
                <a:cs typeface="Calibri" charset="0"/>
                <a:sym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176BE4-9CAF-4684-A303-AF0A611EBA7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1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5pPr>
      <a:lvl6pPr marL="658368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1316736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975104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2633472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algn="ctr" rtl="0" eaLnBrk="0" fontAlgn="base" hangingPunct="0">
        <a:spcBef>
          <a:spcPts val="1152"/>
        </a:spcBef>
        <a:spcAft>
          <a:spcPct val="0"/>
        </a:spcAft>
        <a:defRPr sz="46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1pPr>
      <a:lvl2pPr marL="603504" algn="ctr" rtl="0" eaLnBrk="0" fontAlgn="base" hangingPunct="0">
        <a:spcBef>
          <a:spcPts val="1008"/>
        </a:spcBef>
        <a:spcAft>
          <a:spcPct val="0"/>
        </a:spcAft>
        <a:defRPr sz="40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2pPr>
      <a:lvl3pPr marL="1261872" algn="ctr" rtl="0" eaLnBrk="0" fontAlgn="base" hangingPunct="0">
        <a:spcBef>
          <a:spcPts val="864"/>
        </a:spcBef>
        <a:spcAft>
          <a:spcPct val="0"/>
        </a:spcAft>
        <a:defRPr sz="35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3pPr>
      <a:lvl4pPr marL="1920240" algn="ctr" rtl="0" eaLnBrk="0" fontAlgn="base" hangingPunct="0">
        <a:spcBef>
          <a:spcPts val="720"/>
        </a:spcBef>
        <a:spcAft>
          <a:spcPct val="0"/>
        </a:spcAft>
        <a:defRPr sz="29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4pPr>
      <a:lvl5pPr marL="2578608" algn="ctr" rtl="0" eaLnBrk="0" fontAlgn="base" hangingPunct="0">
        <a:spcBef>
          <a:spcPts val="720"/>
        </a:spcBef>
        <a:spcAft>
          <a:spcPct val="0"/>
        </a:spcAft>
        <a:defRPr sz="29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5pPr>
      <a:lvl6pPr marL="3236976" algn="ctr" rtl="0" fontAlgn="base">
        <a:spcBef>
          <a:spcPts val="720"/>
        </a:spcBef>
        <a:spcAft>
          <a:spcPct val="0"/>
        </a:spcAft>
        <a:defRPr sz="29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3895344" algn="ctr" rtl="0" fontAlgn="base">
        <a:spcBef>
          <a:spcPts val="720"/>
        </a:spcBef>
        <a:spcAft>
          <a:spcPct val="0"/>
        </a:spcAft>
        <a:defRPr sz="29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4553712" algn="ctr" rtl="0" fontAlgn="base">
        <a:spcBef>
          <a:spcPts val="720"/>
        </a:spcBef>
        <a:spcAft>
          <a:spcPct val="0"/>
        </a:spcAft>
        <a:defRPr sz="29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5212080" algn="ctr" rtl="0" fontAlgn="base">
        <a:spcBef>
          <a:spcPts val="720"/>
        </a:spcBef>
        <a:spcAft>
          <a:spcPct val="0"/>
        </a:spcAft>
        <a:defRPr sz="29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1316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algn="l" defTabSz="1316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16736" algn="l" defTabSz="1316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75104" algn="l" defTabSz="1316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3472" algn="l" defTabSz="1316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91840" algn="l" defTabSz="1316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50208" algn="l" defTabSz="1316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576" algn="l" defTabSz="1316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66944" algn="l" defTabSz="1316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299" y="1274255"/>
            <a:ext cx="443166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825115" algn="l"/>
              </a:tabLst>
            </a:pPr>
            <a:r>
              <a:rPr b="0" dirty="0">
                <a:solidFill>
                  <a:srgbClr val="90A13C"/>
                </a:solidFill>
                <a:latin typeface="Century Gothic"/>
                <a:cs typeface="Century Gothic"/>
              </a:rPr>
              <a:t>The </a:t>
            </a:r>
            <a:r>
              <a:rPr b="0" spc="-5" dirty="0">
                <a:solidFill>
                  <a:srgbClr val="90A13C"/>
                </a:solidFill>
                <a:latin typeface="Century Gothic"/>
                <a:cs typeface="Century Gothic"/>
              </a:rPr>
              <a:t>Oxfo</a:t>
            </a:r>
            <a:r>
              <a:rPr b="0" spc="-30" dirty="0">
                <a:solidFill>
                  <a:srgbClr val="90A13C"/>
                </a:solidFill>
                <a:latin typeface="Century Gothic"/>
                <a:cs typeface="Century Gothic"/>
              </a:rPr>
              <a:t>r</a:t>
            </a:r>
            <a:r>
              <a:rPr b="0" dirty="0">
                <a:solidFill>
                  <a:srgbClr val="90A13C"/>
                </a:solidFill>
                <a:latin typeface="Century Gothic"/>
                <a:cs typeface="Century Gothic"/>
              </a:rPr>
              <a:t>d	Met</a:t>
            </a:r>
            <a:r>
              <a:rPr b="0" spc="-20" dirty="0">
                <a:solidFill>
                  <a:srgbClr val="90A13C"/>
                </a:solidFill>
                <a:latin typeface="Century Gothic"/>
                <a:cs typeface="Century Gothic"/>
              </a:rPr>
              <a:t>r</a:t>
            </a:r>
            <a:r>
              <a:rPr b="0" dirty="0">
                <a:solidFill>
                  <a:srgbClr val="90A13C"/>
                </a:solidFill>
                <a:latin typeface="Century Gothic"/>
                <a:cs typeface="Century Gothic"/>
              </a:rPr>
              <a:t>o:  </a:t>
            </a:r>
            <a:r>
              <a:rPr dirty="0"/>
              <a:t>Learning from  </a:t>
            </a:r>
            <a:r>
              <a:rPr spc="-5" dirty="0"/>
              <a:t>Europe</a:t>
            </a:r>
          </a:p>
        </p:txBody>
      </p:sp>
      <p:sp>
        <p:nvSpPr>
          <p:cNvPr id="3" name="object 3"/>
          <p:cNvSpPr/>
          <p:nvPr/>
        </p:nvSpPr>
        <p:spPr>
          <a:xfrm>
            <a:off x="84696" y="8906408"/>
            <a:ext cx="5426075" cy="919480"/>
          </a:xfrm>
          <a:custGeom>
            <a:avLst/>
            <a:gdLst/>
            <a:ahLst/>
            <a:cxnLst/>
            <a:rect l="l" t="t" r="r" b="b"/>
            <a:pathLst>
              <a:path w="5426075" h="919479">
                <a:moveTo>
                  <a:pt x="0" y="919200"/>
                </a:moveTo>
                <a:lnTo>
                  <a:pt x="5425744" y="919200"/>
                </a:lnTo>
                <a:lnTo>
                  <a:pt x="5425744" y="0"/>
                </a:lnTo>
                <a:lnTo>
                  <a:pt x="0" y="0"/>
                </a:lnTo>
                <a:lnTo>
                  <a:pt x="0" y="919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6000" y="8946667"/>
            <a:ext cx="1347818" cy="843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96299" y="9140795"/>
            <a:ext cx="17202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Gill Sans MT"/>
                <a:cs typeface="Gill Sans MT"/>
              </a:rPr>
              <a:t>All </a:t>
            </a:r>
            <a:r>
              <a:rPr sz="1200" b="1" spc="-5" dirty="0">
                <a:solidFill>
                  <a:srgbClr val="231F20"/>
                </a:solidFill>
                <a:latin typeface="Gill Sans MT"/>
                <a:cs typeface="Gill Sans MT"/>
              </a:rPr>
              <a:t>Party</a:t>
            </a:r>
            <a:r>
              <a:rPr sz="1200" b="1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Gill Sans MT"/>
                <a:cs typeface="Gill Sans MT"/>
              </a:rPr>
              <a:t>Parliamentary  Light </a:t>
            </a:r>
            <a:r>
              <a:rPr sz="1200" b="1" dirty="0">
                <a:solidFill>
                  <a:srgbClr val="231F20"/>
                </a:solidFill>
                <a:latin typeface="Gill Sans MT"/>
                <a:cs typeface="Gill Sans MT"/>
              </a:rPr>
              <a:t>Rail</a:t>
            </a:r>
            <a:r>
              <a:rPr sz="1200" b="1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Gill Sans MT"/>
                <a:cs typeface="Gill Sans MT"/>
              </a:rPr>
              <a:t>Group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1007" y="9120136"/>
            <a:ext cx="2303843" cy="491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0990" y="553488"/>
            <a:ext cx="2050908" cy="424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4200" y="1272942"/>
            <a:ext cx="12065635" cy="0"/>
          </a:xfrm>
          <a:custGeom>
            <a:avLst/>
            <a:gdLst/>
            <a:ahLst/>
            <a:cxnLst/>
            <a:rect l="l" t="t" r="r" b="b"/>
            <a:pathLst>
              <a:path w="12065635">
                <a:moveTo>
                  <a:pt x="0" y="0"/>
                </a:moveTo>
                <a:lnTo>
                  <a:pt x="12065393" y="0"/>
                </a:lnTo>
              </a:path>
            </a:pathLst>
          </a:custGeom>
          <a:ln w="12700">
            <a:solidFill>
              <a:srgbClr val="757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95502" y="2293835"/>
            <a:ext cx="984250" cy="3092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700" spc="5" dirty="0">
                <a:latin typeface="Calibri"/>
                <a:cs typeface="Calibri"/>
              </a:rPr>
              <a:t>Langford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10" dirty="0">
                <a:latin typeface="Calibri"/>
                <a:cs typeface="Calibri"/>
              </a:rPr>
              <a:t>Lane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  <a:tabLst>
                <a:tab pos="970915" algn="l"/>
              </a:tabLst>
            </a:pPr>
            <a:r>
              <a:rPr sz="9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North</a:t>
            </a:r>
            <a:r>
              <a:rPr sz="900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Kidlington	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91153" y="2439840"/>
            <a:ext cx="73406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Bicester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Village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42394" y="2967911"/>
            <a:ext cx="64135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latin typeface="Calibri"/>
                <a:cs typeface="Calibri"/>
              </a:rPr>
              <a:t>Begbroke</a:t>
            </a:r>
            <a:r>
              <a:rPr sz="900" i="1" spc="-40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Hill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40420" y="2989166"/>
            <a:ext cx="40957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5" dirty="0">
                <a:latin typeface="Calibri"/>
                <a:cs typeface="Calibri"/>
              </a:rPr>
              <a:t>Kidlington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38669" y="3251994"/>
            <a:ext cx="80391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5" dirty="0">
                <a:latin typeface="Calibri"/>
                <a:cs typeface="Calibri"/>
              </a:rPr>
              <a:t>P&amp;R A40W</a:t>
            </a:r>
            <a:r>
              <a:rPr sz="700" spc="-70" dirty="0">
                <a:latin typeface="Calibri"/>
                <a:cs typeface="Calibri"/>
              </a:rPr>
              <a:t> </a:t>
            </a:r>
            <a:r>
              <a:rPr sz="700" spc="10" dirty="0">
                <a:latin typeface="Calibri"/>
                <a:cs typeface="Calibri"/>
              </a:rPr>
              <a:t>Eynsham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29764" y="3230819"/>
            <a:ext cx="21209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Is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ip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22026" y="3654260"/>
            <a:ext cx="88773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latin typeface="Calibri"/>
                <a:cs typeface="Calibri"/>
              </a:rPr>
              <a:t>Northern</a:t>
            </a:r>
            <a:r>
              <a:rPr sz="900" i="1" spc="-40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Gateway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96239" y="3654260"/>
            <a:ext cx="7651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Oxford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Parkway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40420" y="4081897"/>
            <a:ext cx="54165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0" dirty="0">
                <a:latin typeface="Calibri"/>
                <a:cs typeface="Calibri"/>
              </a:rPr>
              <a:t>Summertown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95339" y="4784435"/>
            <a:ext cx="434340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spc="-10" dirty="0">
                <a:latin typeface="Calibri"/>
                <a:cs typeface="Calibri"/>
              </a:rPr>
              <a:t>Ox</a:t>
            </a:r>
            <a:r>
              <a:rPr sz="1150" dirty="0">
                <a:latin typeface="Calibri"/>
                <a:cs typeface="Calibri"/>
              </a:rPr>
              <a:t>f</a:t>
            </a:r>
            <a:r>
              <a:rPr sz="1150" spc="-10" dirty="0">
                <a:latin typeface="Calibri"/>
                <a:cs typeface="Calibri"/>
              </a:rPr>
              <a:t>o</a:t>
            </a:r>
            <a:r>
              <a:rPr sz="1150" spc="-5" dirty="0">
                <a:latin typeface="Calibri"/>
                <a:cs typeface="Calibri"/>
              </a:rPr>
              <a:t>rd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02607" y="4836751"/>
            <a:ext cx="467359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5" dirty="0">
                <a:latin typeface="Calibri"/>
                <a:cs typeface="Calibri"/>
              </a:rPr>
              <a:t>Headington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48530" y="4991179"/>
            <a:ext cx="26733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0" dirty="0">
                <a:latin typeface="Calibri"/>
                <a:cs typeface="Calibri"/>
              </a:rPr>
              <a:t>B</a:t>
            </a:r>
            <a:r>
              <a:rPr sz="700" spc="15" dirty="0">
                <a:latin typeface="Calibri"/>
                <a:cs typeface="Calibri"/>
              </a:rPr>
              <a:t>o</a:t>
            </a:r>
            <a:r>
              <a:rPr sz="700" spc="5" dirty="0">
                <a:latin typeface="Calibri"/>
                <a:cs typeface="Calibri"/>
              </a:rPr>
              <a:t>t</a:t>
            </a:r>
            <a:r>
              <a:rPr sz="700" spc="0" dirty="0">
                <a:latin typeface="Calibri"/>
                <a:cs typeface="Calibri"/>
              </a:rPr>
              <a:t>le</a:t>
            </a:r>
            <a:r>
              <a:rPr sz="700" spc="10" dirty="0">
                <a:latin typeface="Calibri"/>
                <a:cs typeface="Calibri"/>
              </a:rPr>
              <a:t>y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76577" y="4991179"/>
            <a:ext cx="76327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5" dirty="0">
                <a:latin typeface="Calibri"/>
                <a:cs typeface="Calibri"/>
              </a:rPr>
              <a:t>P&amp;R </a:t>
            </a:r>
            <a:r>
              <a:rPr sz="700" spc="10" dirty="0">
                <a:latin typeface="Calibri"/>
                <a:cs typeface="Calibri"/>
              </a:rPr>
              <a:t>A40E</a:t>
            </a:r>
            <a:r>
              <a:rPr sz="700" spc="-55" dirty="0">
                <a:latin typeface="Calibri"/>
                <a:cs typeface="Calibri"/>
              </a:rPr>
              <a:t> </a:t>
            </a:r>
            <a:r>
              <a:rPr sz="700" spc="5" dirty="0">
                <a:latin typeface="Calibri"/>
                <a:cs typeface="Calibri"/>
              </a:rPr>
              <a:t>Thornhill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38650" y="5460813"/>
            <a:ext cx="73342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5" dirty="0">
                <a:latin typeface="Calibri"/>
                <a:cs typeface="Calibri"/>
              </a:rPr>
              <a:t>P&amp;R </a:t>
            </a:r>
            <a:r>
              <a:rPr sz="700" spc="10" dirty="0">
                <a:latin typeface="Calibri"/>
                <a:cs typeface="Calibri"/>
              </a:rPr>
              <a:t>A420</a:t>
            </a:r>
            <a:r>
              <a:rPr sz="700" spc="-55" dirty="0">
                <a:latin typeface="Calibri"/>
                <a:cs typeface="Calibri"/>
              </a:rPr>
              <a:t> </a:t>
            </a:r>
            <a:r>
              <a:rPr sz="700" spc="5" dirty="0">
                <a:latin typeface="Calibri"/>
                <a:cs typeface="Calibri"/>
              </a:rPr>
              <a:t>corridor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66981" y="5696425"/>
            <a:ext cx="30162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5" dirty="0">
                <a:latin typeface="Calibri"/>
                <a:cs typeface="Calibri"/>
              </a:rPr>
              <a:t>Cowley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89492" y="5825992"/>
            <a:ext cx="49784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latin typeface="Calibri"/>
                <a:cs typeface="Calibri"/>
              </a:rPr>
              <a:t>Redbridge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76798" y="5847168"/>
            <a:ext cx="82296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5" dirty="0">
                <a:latin typeface="Calibri"/>
                <a:cs typeface="Calibri"/>
              </a:rPr>
              <a:t>Oxford Business</a:t>
            </a:r>
            <a:r>
              <a:rPr sz="700" spc="-40" dirty="0">
                <a:latin typeface="Calibri"/>
                <a:cs typeface="Calibri"/>
              </a:rPr>
              <a:t> </a:t>
            </a:r>
            <a:r>
              <a:rPr sz="700" spc="10" dirty="0">
                <a:latin typeface="Calibri"/>
                <a:cs typeface="Calibri"/>
              </a:rPr>
              <a:t>Park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15366" y="6090067"/>
            <a:ext cx="1160780" cy="558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latin typeface="Calibri"/>
                <a:cs typeface="Calibri"/>
              </a:rPr>
              <a:t>BMW</a:t>
            </a:r>
            <a:r>
              <a:rPr sz="900" i="1" spc="-55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Cowley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Times New Roman"/>
              <a:cs typeface="Times New Roman"/>
            </a:endParaRPr>
          </a:p>
          <a:p>
            <a:pPr marL="306070">
              <a:lnSpc>
                <a:spcPct val="100000"/>
              </a:lnSpc>
              <a:spcBef>
                <a:spcPts val="5"/>
              </a:spcBef>
            </a:pPr>
            <a:r>
              <a:rPr sz="700" spc="5" dirty="0">
                <a:latin typeface="Calibri"/>
                <a:cs typeface="Calibri"/>
              </a:rPr>
              <a:t>Blackbird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5" dirty="0">
                <a:latin typeface="Calibri"/>
                <a:cs typeface="Calibri"/>
              </a:rPr>
              <a:t>Leys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900" i="1" spc="-5" dirty="0">
                <a:latin typeface="Calibri"/>
                <a:cs typeface="Calibri"/>
              </a:rPr>
              <a:t>Oxford Science</a:t>
            </a:r>
            <a:r>
              <a:rPr sz="900" i="1" spc="-15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Park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38669" y="6780148"/>
            <a:ext cx="98742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0" dirty="0">
                <a:latin typeface="Calibri"/>
                <a:cs typeface="Calibri"/>
              </a:rPr>
              <a:t>P&amp;R A34 </a:t>
            </a:r>
            <a:r>
              <a:rPr sz="700" spc="5" dirty="0">
                <a:latin typeface="Calibri"/>
                <a:cs typeface="Calibri"/>
              </a:rPr>
              <a:t>North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5" dirty="0">
                <a:latin typeface="Calibri"/>
                <a:cs typeface="Calibri"/>
              </a:rPr>
              <a:t>Abingdon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10281" y="6758972"/>
            <a:ext cx="337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Ra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ley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61104" y="6780148"/>
            <a:ext cx="78041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5" dirty="0">
                <a:latin typeface="Calibri"/>
                <a:cs typeface="Calibri"/>
              </a:rPr>
              <a:t>P&amp;R </a:t>
            </a:r>
            <a:r>
              <a:rPr sz="700" spc="10" dirty="0">
                <a:latin typeface="Calibri"/>
                <a:cs typeface="Calibri"/>
              </a:rPr>
              <a:t>A4074</a:t>
            </a:r>
            <a:r>
              <a:rPr sz="700" spc="-50" dirty="0">
                <a:latin typeface="Calibri"/>
                <a:cs typeface="Calibri"/>
              </a:rPr>
              <a:t> </a:t>
            </a:r>
            <a:r>
              <a:rPr sz="700" spc="5" dirty="0">
                <a:latin typeface="Calibri"/>
                <a:cs typeface="Calibri"/>
              </a:rPr>
              <a:t>corridor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297678" y="6749008"/>
            <a:ext cx="21209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10" dirty="0">
                <a:latin typeface="Calibri"/>
                <a:cs typeface="Calibri"/>
              </a:rPr>
              <a:t>KEY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10263" y="7347222"/>
            <a:ext cx="37909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Cu</a:t>
            </a:r>
            <a:r>
              <a:rPr sz="900" dirty="0">
                <a:latin typeface="Calibri"/>
                <a:cs typeface="Calibri"/>
              </a:rPr>
              <a:t>l</a:t>
            </a:r>
            <a:r>
              <a:rPr sz="900" spc="-5" dirty="0">
                <a:latin typeface="Calibri"/>
                <a:cs typeface="Calibri"/>
              </a:rPr>
              <a:t>h</a:t>
            </a:r>
            <a:r>
              <a:rPr sz="900" dirty="0">
                <a:latin typeface="Calibri"/>
                <a:cs typeface="Calibri"/>
              </a:rPr>
              <a:t>am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17671" y="7783004"/>
            <a:ext cx="620395" cy="34734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900" spc="-5" dirty="0">
                <a:latin typeface="Calibri"/>
                <a:cs typeface="Calibri"/>
              </a:rPr>
              <a:t>Appleford/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900" i="1" spc="-5" dirty="0">
                <a:latin typeface="Calibri"/>
                <a:cs typeface="Calibri"/>
              </a:rPr>
              <a:t>North</a:t>
            </a:r>
            <a:r>
              <a:rPr sz="900" i="1" spc="-45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Didcot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00802" y="7484740"/>
            <a:ext cx="850900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3045" marR="69215">
              <a:lnSpc>
                <a:spcPct val="116700"/>
              </a:lnSpc>
              <a:spcBef>
                <a:spcPts val="105"/>
              </a:spcBef>
            </a:pPr>
            <a:r>
              <a:rPr sz="900" dirty="0">
                <a:latin typeface="Calibri"/>
                <a:cs typeface="Calibri"/>
              </a:rPr>
              <a:t>Radley  </a:t>
            </a:r>
            <a:r>
              <a:rPr sz="9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Milton</a:t>
            </a:r>
            <a:r>
              <a:rPr sz="900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Park 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Redbridge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  <a:tabLst>
                <a:tab pos="837565" algn="l"/>
              </a:tabLst>
            </a:pPr>
            <a:r>
              <a:rPr sz="900" dirty="0">
                <a:latin typeface="Calibri"/>
                <a:cs typeface="Calibri"/>
              </a:rPr>
              <a:t> 	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12309" y="8469410"/>
            <a:ext cx="56578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Milton</a:t>
            </a:r>
            <a:r>
              <a:rPr sz="900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95523" y="8490715"/>
            <a:ext cx="85915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0" dirty="0">
                <a:latin typeface="Calibri"/>
                <a:cs typeface="Calibri"/>
              </a:rPr>
              <a:t>Former Power</a:t>
            </a:r>
            <a:r>
              <a:rPr sz="700" spc="-50" dirty="0">
                <a:latin typeface="Calibri"/>
                <a:cs typeface="Calibri"/>
              </a:rPr>
              <a:t> </a:t>
            </a:r>
            <a:r>
              <a:rPr sz="700" spc="5" dirty="0">
                <a:latin typeface="Calibri"/>
                <a:cs typeface="Calibri"/>
              </a:rPr>
              <a:t>Station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61023" y="7003615"/>
            <a:ext cx="1522730" cy="1790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Spine Line </a:t>
            </a:r>
            <a:r>
              <a:rPr sz="900" dirty="0">
                <a:latin typeface="Calibri"/>
                <a:cs typeface="Calibri"/>
              </a:rPr>
              <a:t>with </a:t>
            </a:r>
            <a:r>
              <a:rPr sz="900" spc="-5" dirty="0">
                <a:latin typeface="Calibri"/>
                <a:cs typeface="Calibri"/>
              </a:rPr>
              <a:t>interchange  Other local </a:t>
            </a:r>
            <a:r>
              <a:rPr sz="900" dirty="0">
                <a:latin typeface="Calibri"/>
                <a:cs typeface="Calibri"/>
              </a:rPr>
              <a:t>rail with </a:t>
            </a:r>
            <a:r>
              <a:rPr sz="900" spc="-5" dirty="0">
                <a:latin typeface="Calibri"/>
                <a:cs typeface="Calibri"/>
              </a:rPr>
              <a:t>interchange  Section subject to study  Existing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station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900" spc="-5" dirty="0">
                <a:latin typeface="Calibri"/>
                <a:cs typeface="Calibri"/>
              </a:rPr>
              <a:t>New Station</a:t>
            </a:r>
            <a:endParaRPr sz="900">
              <a:latin typeface="Calibri"/>
              <a:cs typeface="Calibri"/>
            </a:endParaRPr>
          </a:p>
          <a:p>
            <a:pPr marL="12700" marR="106680">
              <a:lnSpc>
                <a:spcPts val="1270"/>
              </a:lnSpc>
              <a:spcBef>
                <a:spcPts val="60"/>
              </a:spcBef>
            </a:pPr>
            <a:r>
              <a:rPr sz="900" spc="-5" dirty="0">
                <a:latin typeface="Calibri"/>
                <a:cs typeface="Calibri"/>
              </a:rPr>
              <a:t>Possible future station  Proposed bus rapid transit  Existing/planned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employment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5" dirty="0">
                <a:latin typeface="Calibri"/>
                <a:cs typeface="Calibri"/>
              </a:rPr>
              <a:t>Possible future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employment</a:t>
            </a:r>
            <a:endParaRPr sz="900">
              <a:latin typeface="Calibri"/>
              <a:cs typeface="Calibri"/>
            </a:endParaRPr>
          </a:p>
          <a:p>
            <a:pPr marL="12700" marR="416559" indent="-635">
              <a:lnSpc>
                <a:spcPct val="117100"/>
              </a:lnSpc>
              <a:spcBef>
                <a:spcPts val="5"/>
              </a:spcBef>
            </a:pPr>
            <a:r>
              <a:rPr sz="900" spc="-5" dirty="0">
                <a:latin typeface="Calibri"/>
                <a:cs typeface="Calibri"/>
              </a:rPr>
              <a:t>Planned housing  Possible future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housing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85666" y="8810780"/>
            <a:ext cx="44450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5" dirty="0">
                <a:latin typeface="Calibri"/>
                <a:cs typeface="Calibri"/>
              </a:rPr>
              <a:t>Valley</a:t>
            </a:r>
            <a:r>
              <a:rPr sz="700" spc="-45" dirty="0">
                <a:latin typeface="Calibri"/>
                <a:cs typeface="Calibri"/>
              </a:rPr>
              <a:t> </a:t>
            </a:r>
            <a:r>
              <a:rPr sz="700" spc="10" dirty="0">
                <a:latin typeface="Calibri"/>
                <a:cs typeface="Calibri"/>
              </a:rPr>
              <a:t>Park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95523" y="8789625"/>
            <a:ext cx="78867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latin typeface="Calibri"/>
                <a:cs typeface="Calibri"/>
              </a:rPr>
              <a:t>Gt </a:t>
            </a:r>
            <a:r>
              <a:rPr sz="900" i="1" spc="-5" dirty="0">
                <a:latin typeface="Calibri"/>
                <a:cs typeface="Calibri"/>
              </a:rPr>
              <a:t>Western</a:t>
            </a:r>
            <a:r>
              <a:rPr sz="900" i="1" spc="-65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Park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19936" y="8951552"/>
            <a:ext cx="74866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Didcot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Parkway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366530" y="2560288"/>
            <a:ext cx="55244" cy="6143625"/>
          </a:xfrm>
          <a:custGeom>
            <a:avLst/>
            <a:gdLst/>
            <a:ahLst/>
            <a:cxnLst/>
            <a:rect l="l" t="t" r="r" b="b"/>
            <a:pathLst>
              <a:path w="55245" h="6143625">
                <a:moveTo>
                  <a:pt x="0" y="0"/>
                </a:moveTo>
                <a:lnTo>
                  <a:pt x="55016" y="6143053"/>
                </a:lnTo>
              </a:path>
            </a:pathLst>
          </a:custGeom>
          <a:ln w="31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96982" y="6855129"/>
            <a:ext cx="125095" cy="8255"/>
          </a:xfrm>
          <a:custGeom>
            <a:avLst/>
            <a:gdLst/>
            <a:ahLst/>
            <a:cxnLst/>
            <a:rect l="l" t="t" r="r" b="b"/>
            <a:pathLst>
              <a:path w="125095" h="8254">
                <a:moveTo>
                  <a:pt x="0" y="0"/>
                </a:moveTo>
                <a:lnTo>
                  <a:pt x="125082" y="7785"/>
                </a:lnTo>
              </a:path>
            </a:pathLst>
          </a:custGeom>
          <a:ln w="46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41967" y="3066846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561" y="0"/>
                </a:lnTo>
              </a:path>
            </a:pathLst>
          </a:custGeom>
          <a:ln w="46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25324" y="3274453"/>
            <a:ext cx="69215" cy="54610"/>
          </a:xfrm>
          <a:custGeom>
            <a:avLst/>
            <a:gdLst/>
            <a:ahLst/>
            <a:cxnLst/>
            <a:rect l="l" t="t" r="r" b="b"/>
            <a:pathLst>
              <a:path w="69215" h="54610">
                <a:moveTo>
                  <a:pt x="69024" y="54495"/>
                </a:moveTo>
                <a:lnTo>
                  <a:pt x="0" y="0"/>
                </a:lnTo>
              </a:path>
            </a:pathLst>
          </a:custGeom>
          <a:ln w="4671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28143" y="1942661"/>
            <a:ext cx="1191260" cy="1100455"/>
          </a:xfrm>
          <a:custGeom>
            <a:avLst/>
            <a:gdLst/>
            <a:ahLst/>
            <a:cxnLst/>
            <a:rect l="l" t="t" r="r" b="b"/>
            <a:pathLst>
              <a:path w="1191259" h="1100455">
                <a:moveTo>
                  <a:pt x="0" y="0"/>
                </a:moveTo>
                <a:lnTo>
                  <a:pt x="1191133" y="1100315"/>
                </a:lnTo>
              </a:path>
            </a:pathLst>
          </a:custGeom>
          <a:ln w="2335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19281" y="3066846"/>
            <a:ext cx="0" cy="1156970"/>
          </a:xfrm>
          <a:custGeom>
            <a:avLst/>
            <a:gdLst/>
            <a:ahLst/>
            <a:cxnLst/>
            <a:rect l="l" t="t" r="r" b="b"/>
            <a:pathLst>
              <a:path h="1156970">
                <a:moveTo>
                  <a:pt x="0" y="0"/>
                </a:moveTo>
                <a:lnTo>
                  <a:pt x="0" y="1156881"/>
                </a:lnTo>
              </a:path>
            </a:pathLst>
          </a:custGeom>
          <a:ln w="2335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24141" y="2386418"/>
            <a:ext cx="1951355" cy="1790700"/>
          </a:xfrm>
          <a:custGeom>
            <a:avLst/>
            <a:gdLst/>
            <a:ahLst/>
            <a:cxnLst/>
            <a:rect l="l" t="t" r="r" b="b"/>
            <a:pathLst>
              <a:path w="1951354" h="1790700">
                <a:moveTo>
                  <a:pt x="1950974" y="0"/>
                </a:moveTo>
                <a:lnTo>
                  <a:pt x="0" y="1790598"/>
                </a:lnTo>
              </a:path>
            </a:pathLst>
          </a:custGeom>
          <a:ln w="46710">
            <a:solidFill>
              <a:srgbClr val="C4B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42237" y="2047761"/>
            <a:ext cx="179057" cy="155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47337" y="3427041"/>
            <a:ext cx="1713230" cy="1583055"/>
          </a:xfrm>
          <a:custGeom>
            <a:avLst/>
            <a:gdLst/>
            <a:ahLst/>
            <a:cxnLst/>
            <a:rect l="l" t="t" r="r" b="b"/>
            <a:pathLst>
              <a:path w="1713229" h="1583054">
                <a:moveTo>
                  <a:pt x="0" y="0"/>
                </a:moveTo>
                <a:lnTo>
                  <a:pt x="1712747" y="1582991"/>
                </a:lnTo>
              </a:path>
            </a:pathLst>
          </a:custGeom>
          <a:ln w="2335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74724" y="3427041"/>
            <a:ext cx="1572895" cy="0"/>
          </a:xfrm>
          <a:custGeom>
            <a:avLst/>
            <a:gdLst/>
            <a:ahLst/>
            <a:cxnLst/>
            <a:rect l="l" t="t" r="r" b="b"/>
            <a:pathLst>
              <a:path w="1572895">
                <a:moveTo>
                  <a:pt x="0" y="0"/>
                </a:moveTo>
                <a:lnTo>
                  <a:pt x="1572615" y="0"/>
                </a:lnTo>
              </a:path>
            </a:pathLst>
          </a:custGeom>
          <a:ln w="2335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88272" y="3791649"/>
            <a:ext cx="186855" cy="1790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42237" y="2320244"/>
            <a:ext cx="179057" cy="147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41297" y="3795547"/>
            <a:ext cx="187325" cy="171450"/>
          </a:xfrm>
          <a:custGeom>
            <a:avLst/>
            <a:gdLst/>
            <a:ahLst/>
            <a:cxnLst/>
            <a:rect l="l" t="t" r="r" b="b"/>
            <a:pathLst>
              <a:path w="187325" h="171450">
                <a:moveTo>
                  <a:pt x="0" y="171272"/>
                </a:moveTo>
                <a:lnTo>
                  <a:pt x="186842" y="171272"/>
                </a:lnTo>
                <a:lnTo>
                  <a:pt x="186842" y="0"/>
                </a:lnTo>
                <a:lnTo>
                  <a:pt x="0" y="0"/>
                </a:lnTo>
                <a:lnTo>
                  <a:pt x="0" y="171272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41298" y="3795544"/>
            <a:ext cx="187325" cy="171450"/>
          </a:xfrm>
          <a:custGeom>
            <a:avLst/>
            <a:gdLst/>
            <a:ahLst/>
            <a:cxnLst/>
            <a:rect l="l" t="t" r="r" b="b"/>
            <a:pathLst>
              <a:path w="187325" h="171450">
                <a:moveTo>
                  <a:pt x="0" y="171272"/>
                </a:moveTo>
                <a:lnTo>
                  <a:pt x="186842" y="171272"/>
                </a:lnTo>
                <a:lnTo>
                  <a:pt x="186842" y="0"/>
                </a:lnTo>
                <a:lnTo>
                  <a:pt x="0" y="0"/>
                </a:lnTo>
                <a:lnTo>
                  <a:pt x="0" y="171272"/>
                </a:lnTo>
                <a:close/>
              </a:path>
            </a:pathLst>
          </a:custGeom>
          <a:ln w="7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67335" y="3153781"/>
            <a:ext cx="217982" cy="1790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28143" y="3157677"/>
            <a:ext cx="179070" cy="171450"/>
          </a:xfrm>
          <a:custGeom>
            <a:avLst/>
            <a:gdLst/>
            <a:ahLst/>
            <a:cxnLst/>
            <a:rect l="l" t="t" r="r" b="b"/>
            <a:pathLst>
              <a:path w="179070" h="171450">
                <a:moveTo>
                  <a:pt x="0" y="171272"/>
                </a:moveTo>
                <a:lnTo>
                  <a:pt x="179057" y="171272"/>
                </a:lnTo>
                <a:lnTo>
                  <a:pt x="179057" y="0"/>
                </a:lnTo>
                <a:lnTo>
                  <a:pt x="0" y="0"/>
                </a:lnTo>
                <a:lnTo>
                  <a:pt x="0" y="171272"/>
                </a:lnTo>
                <a:close/>
              </a:path>
            </a:pathLst>
          </a:custGeom>
          <a:ln w="7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16735" y="2627761"/>
            <a:ext cx="187325" cy="140335"/>
          </a:xfrm>
          <a:custGeom>
            <a:avLst/>
            <a:gdLst/>
            <a:ahLst/>
            <a:cxnLst/>
            <a:rect l="l" t="t" r="r" b="b"/>
            <a:pathLst>
              <a:path w="187325" h="140335">
                <a:moveTo>
                  <a:pt x="0" y="140131"/>
                </a:moveTo>
                <a:lnTo>
                  <a:pt x="186842" y="140131"/>
                </a:lnTo>
                <a:lnTo>
                  <a:pt x="186842" y="0"/>
                </a:lnTo>
                <a:lnTo>
                  <a:pt x="0" y="0"/>
                </a:lnTo>
                <a:lnTo>
                  <a:pt x="0" y="140131"/>
                </a:lnTo>
                <a:close/>
              </a:path>
            </a:pathLst>
          </a:custGeom>
          <a:ln w="7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74725" y="3491915"/>
            <a:ext cx="163830" cy="147955"/>
          </a:xfrm>
          <a:custGeom>
            <a:avLst/>
            <a:gdLst/>
            <a:ahLst/>
            <a:cxnLst/>
            <a:rect l="l" t="t" r="r" b="b"/>
            <a:pathLst>
              <a:path w="163829" h="147954">
                <a:moveTo>
                  <a:pt x="0" y="147916"/>
                </a:moveTo>
                <a:lnTo>
                  <a:pt x="163487" y="147916"/>
                </a:lnTo>
                <a:lnTo>
                  <a:pt x="163487" y="0"/>
                </a:lnTo>
                <a:lnTo>
                  <a:pt x="0" y="0"/>
                </a:lnTo>
                <a:lnTo>
                  <a:pt x="0" y="147916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74724" y="3491920"/>
            <a:ext cx="163830" cy="147955"/>
          </a:xfrm>
          <a:custGeom>
            <a:avLst/>
            <a:gdLst/>
            <a:ahLst/>
            <a:cxnLst/>
            <a:rect l="l" t="t" r="r" b="b"/>
            <a:pathLst>
              <a:path w="163829" h="147954">
                <a:moveTo>
                  <a:pt x="0" y="147916"/>
                </a:moveTo>
                <a:lnTo>
                  <a:pt x="163487" y="147916"/>
                </a:lnTo>
                <a:lnTo>
                  <a:pt x="163487" y="0"/>
                </a:lnTo>
                <a:lnTo>
                  <a:pt x="0" y="0"/>
                </a:lnTo>
                <a:lnTo>
                  <a:pt x="0" y="147916"/>
                </a:lnTo>
                <a:close/>
              </a:path>
            </a:pathLst>
          </a:custGeom>
          <a:ln w="7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94713" y="3639837"/>
            <a:ext cx="288290" cy="156210"/>
          </a:xfrm>
          <a:custGeom>
            <a:avLst/>
            <a:gdLst/>
            <a:ahLst/>
            <a:cxnLst/>
            <a:rect l="l" t="t" r="r" b="b"/>
            <a:pathLst>
              <a:path w="288290" h="156210">
                <a:moveTo>
                  <a:pt x="144081" y="0"/>
                </a:moveTo>
                <a:lnTo>
                  <a:pt x="0" y="77851"/>
                </a:lnTo>
                <a:lnTo>
                  <a:pt x="144081" y="155702"/>
                </a:lnTo>
                <a:lnTo>
                  <a:pt x="288061" y="77851"/>
                </a:lnTo>
                <a:lnTo>
                  <a:pt x="144081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94713" y="3639837"/>
            <a:ext cx="288290" cy="156210"/>
          </a:xfrm>
          <a:custGeom>
            <a:avLst/>
            <a:gdLst/>
            <a:ahLst/>
            <a:cxnLst/>
            <a:rect l="l" t="t" r="r" b="b"/>
            <a:pathLst>
              <a:path w="288290" h="156210">
                <a:moveTo>
                  <a:pt x="144081" y="0"/>
                </a:moveTo>
                <a:lnTo>
                  <a:pt x="0" y="77851"/>
                </a:lnTo>
                <a:lnTo>
                  <a:pt x="144081" y="155702"/>
                </a:lnTo>
                <a:lnTo>
                  <a:pt x="288061" y="77851"/>
                </a:lnTo>
                <a:lnTo>
                  <a:pt x="144081" y="0"/>
                </a:lnTo>
                <a:close/>
              </a:path>
            </a:pathLst>
          </a:custGeom>
          <a:ln w="778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41969" y="3678764"/>
            <a:ext cx="257810" cy="156210"/>
          </a:xfrm>
          <a:custGeom>
            <a:avLst/>
            <a:gdLst/>
            <a:ahLst/>
            <a:cxnLst/>
            <a:rect l="l" t="t" r="r" b="b"/>
            <a:pathLst>
              <a:path w="257809" h="156210">
                <a:moveTo>
                  <a:pt x="128714" y="0"/>
                </a:moveTo>
                <a:lnTo>
                  <a:pt x="0" y="77851"/>
                </a:lnTo>
                <a:lnTo>
                  <a:pt x="128714" y="155702"/>
                </a:lnTo>
                <a:lnTo>
                  <a:pt x="257428" y="77851"/>
                </a:lnTo>
                <a:lnTo>
                  <a:pt x="1287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41969" y="3678764"/>
            <a:ext cx="257810" cy="156210"/>
          </a:xfrm>
          <a:custGeom>
            <a:avLst/>
            <a:gdLst/>
            <a:ahLst/>
            <a:cxnLst/>
            <a:rect l="l" t="t" r="r" b="b"/>
            <a:pathLst>
              <a:path w="257809" h="156210">
                <a:moveTo>
                  <a:pt x="128714" y="0"/>
                </a:moveTo>
                <a:lnTo>
                  <a:pt x="0" y="77851"/>
                </a:lnTo>
                <a:lnTo>
                  <a:pt x="128714" y="155702"/>
                </a:lnTo>
                <a:lnTo>
                  <a:pt x="257428" y="77851"/>
                </a:lnTo>
                <a:lnTo>
                  <a:pt x="128714" y="0"/>
                </a:lnTo>
                <a:close/>
              </a:path>
            </a:pathLst>
          </a:custGeom>
          <a:ln w="7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93701" y="4916613"/>
            <a:ext cx="382270" cy="202565"/>
          </a:xfrm>
          <a:custGeom>
            <a:avLst/>
            <a:gdLst/>
            <a:ahLst/>
            <a:cxnLst/>
            <a:rect l="l" t="t" r="r" b="b"/>
            <a:pathLst>
              <a:path w="382270" h="202564">
                <a:moveTo>
                  <a:pt x="190995" y="0"/>
                </a:moveTo>
                <a:lnTo>
                  <a:pt x="0" y="101206"/>
                </a:lnTo>
                <a:lnTo>
                  <a:pt x="190995" y="202412"/>
                </a:lnTo>
                <a:lnTo>
                  <a:pt x="381990" y="101206"/>
                </a:lnTo>
                <a:lnTo>
                  <a:pt x="190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93701" y="4916613"/>
            <a:ext cx="382270" cy="202565"/>
          </a:xfrm>
          <a:custGeom>
            <a:avLst/>
            <a:gdLst/>
            <a:ahLst/>
            <a:cxnLst/>
            <a:rect l="l" t="t" r="r" b="b"/>
            <a:pathLst>
              <a:path w="382270" h="202564">
                <a:moveTo>
                  <a:pt x="190995" y="0"/>
                </a:moveTo>
                <a:lnTo>
                  <a:pt x="0" y="101206"/>
                </a:lnTo>
                <a:lnTo>
                  <a:pt x="190995" y="202412"/>
                </a:lnTo>
                <a:lnTo>
                  <a:pt x="381990" y="101206"/>
                </a:lnTo>
                <a:lnTo>
                  <a:pt x="190995" y="0"/>
                </a:lnTo>
                <a:close/>
              </a:path>
            </a:pathLst>
          </a:custGeom>
          <a:ln w="7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25178" y="4177017"/>
            <a:ext cx="0" cy="739775"/>
          </a:xfrm>
          <a:custGeom>
            <a:avLst/>
            <a:gdLst/>
            <a:ahLst/>
            <a:cxnLst/>
            <a:rect l="l" t="t" r="r" b="b"/>
            <a:pathLst>
              <a:path h="739775">
                <a:moveTo>
                  <a:pt x="0" y="0"/>
                </a:moveTo>
                <a:lnTo>
                  <a:pt x="0" y="739597"/>
                </a:lnTo>
              </a:path>
            </a:pathLst>
          </a:custGeom>
          <a:ln w="46710">
            <a:solidFill>
              <a:srgbClr val="C4B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99393" y="4223729"/>
            <a:ext cx="420370" cy="381635"/>
          </a:xfrm>
          <a:custGeom>
            <a:avLst/>
            <a:gdLst/>
            <a:ahLst/>
            <a:cxnLst/>
            <a:rect l="l" t="t" r="r" b="b"/>
            <a:pathLst>
              <a:path w="420370" h="381635">
                <a:moveTo>
                  <a:pt x="419887" y="0"/>
                </a:moveTo>
                <a:lnTo>
                  <a:pt x="0" y="381469"/>
                </a:lnTo>
              </a:path>
            </a:pathLst>
          </a:custGeom>
          <a:ln w="2335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99397" y="4605210"/>
            <a:ext cx="0" cy="405130"/>
          </a:xfrm>
          <a:custGeom>
            <a:avLst/>
            <a:gdLst/>
            <a:ahLst/>
            <a:cxnLst/>
            <a:rect l="l" t="t" r="r" b="b"/>
            <a:pathLst>
              <a:path h="405129">
                <a:moveTo>
                  <a:pt x="0" y="404825"/>
                </a:moveTo>
                <a:lnTo>
                  <a:pt x="0" y="0"/>
                </a:lnTo>
              </a:path>
            </a:pathLst>
          </a:custGeom>
          <a:ln w="2335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37680" y="5010035"/>
            <a:ext cx="956310" cy="635"/>
          </a:xfrm>
          <a:custGeom>
            <a:avLst/>
            <a:gdLst/>
            <a:ahLst/>
            <a:cxnLst/>
            <a:rect l="l" t="t" r="r" b="b"/>
            <a:pathLst>
              <a:path w="956309" h="635">
                <a:moveTo>
                  <a:pt x="956017" y="0"/>
                </a:moveTo>
                <a:lnTo>
                  <a:pt x="0" y="520"/>
                </a:lnTo>
              </a:path>
            </a:pathLst>
          </a:custGeom>
          <a:ln w="2335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60359" y="5010553"/>
            <a:ext cx="677545" cy="474980"/>
          </a:xfrm>
          <a:custGeom>
            <a:avLst/>
            <a:gdLst/>
            <a:ahLst/>
            <a:cxnLst/>
            <a:rect l="l" t="t" r="r" b="b"/>
            <a:pathLst>
              <a:path w="677545" h="474979">
                <a:moveTo>
                  <a:pt x="677316" y="0"/>
                </a:moveTo>
                <a:lnTo>
                  <a:pt x="0" y="474383"/>
                </a:lnTo>
              </a:path>
            </a:pathLst>
          </a:custGeom>
          <a:ln w="2335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99916" y="5009516"/>
            <a:ext cx="2064385" cy="635"/>
          </a:xfrm>
          <a:custGeom>
            <a:avLst/>
            <a:gdLst/>
            <a:ahLst/>
            <a:cxnLst/>
            <a:rect l="l" t="t" r="r" b="b"/>
            <a:pathLst>
              <a:path w="2064384" h="635">
                <a:moveTo>
                  <a:pt x="0" y="0"/>
                </a:moveTo>
                <a:lnTo>
                  <a:pt x="2064118" y="520"/>
                </a:lnTo>
              </a:path>
            </a:pathLst>
          </a:custGeom>
          <a:ln w="2335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60083" y="5010555"/>
            <a:ext cx="635" cy="855980"/>
          </a:xfrm>
          <a:custGeom>
            <a:avLst/>
            <a:gdLst/>
            <a:ahLst/>
            <a:cxnLst/>
            <a:rect l="l" t="t" r="r" b="b"/>
            <a:pathLst>
              <a:path w="634" h="855979">
                <a:moveTo>
                  <a:pt x="0" y="855852"/>
                </a:moveTo>
                <a:lnTo>
                  <a:pt x="520" y="0"/>
                </a:lnTo>
              </a:path>
            </a:pathLst>
          </a:custGeom>
          <a:ln w="2335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494348" y="5866410"/>
            <a:ext cx="266065" cy="202565"/>
          </a:xfrm>
          <a:custGeom>
            <a:avLst/>
            <a:gdLst/>
            <a:ahLst/>
            <a:cxnLst/>
            <a:rect l="l" t="t" r="r" b="b"/>
            <a:pathLst>
              <a:path w="266065" h="202564">
                <a:moveTo>
                  <a:pt x="0" y="202412"/>
                </a:moveTo>
                <a:lnTo>
                  <a:pt x="265734" y="0"/>
                </a:lnTo>
              </a:path>
            </a:pathLst>
          </a:custGeom>
          <a:ln w="2335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499916" y="6069342"/>
            <a:ext cx="995044" cy="0"/>
          </a:xfrm>
          <a:custGeom>
            <a:avLst/>
            <a:gdLst/>
            <a:ahLst/>
            <a:cxnLst/>
            <a:rect l="l" t="t" r="r" b="b"/>
            <a:pathLst>
              <a:path w="995045">
                <a:moveTo>
                  <a:pt x="0" y="0"/>
                </a:moveTo>
                <a:lnTo>
                  <a:pt x="994435" y="0"/>
                </a:lnTo>
              </a:path>
            </a:pathLst>
          </a:custGeom>
          <a:ln w="2335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99916" y="5053632"/>
            <a:ext cx="778510" cy="812800"/>
          </a:xfrm>
          <a:custGeom>
            <a:avLst/>
            <a:gdLst/>
            <a:ahLst/>
            <a:cxnLst/>
            <a:rect l="l" t="t" r="r" b="b"/>
            <a:pathLst>
              <a:path w="778509" h="812800">
                <a:moveTo>
                  <a:pt x="0" y="0"/>
                </a:moveTo>
                <a:lnTo>
                  <a:pt x="778002" y="812774"/>
                </a:lnTo>
              </a:path>
            </a:pathLst>
          </a:custGeom>
          <a:ln w="2335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471230" y="6068821"/>
            <a:ext cx="895350" cy="739775"/>
          </a:xfrm>
          <a:custGeom>
            <a:avLst/>
            <a:gdLst/>
            <a:ahLst/>
            <a:cxnLst/>
            <a:rect l="l" t="t" r="r" b="b"/>
            <a:pathLst>
              <a:path w="895350" h="739775">
                <a:moveTo>
                  <a:pt x="0" y="739597"/>
                </a:moveTo>
                <a:lnTo>
                  <a:pt x="895299" y="0"/>
                </a:lnTo>
              </a:path>
            </a:pathLst>
          </a:custGeom>
          <a:ln w="2335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75115" y="2386418"/>
            <a:ext cx="70485" cy="78105"/>
          </a:xfrm>
          <a:custGeom>
            <a:avLst/>
            <a:gdLst/>
            <a:ahLst/>
            <a:cxnLst/>
            <a:rect l="l" t="t" r="r" b="b"/>
            <a:pathLst>
              <a:path w="70484" h="78105">
                <a:moveTo>
                  <a:pt x="0" y="0"/>
                </a:moveTo>
                <a:lnTo>
                  <a:pt x="70065" y="77851"/>
                </a:lnTo>
              </a:path>
            </a:pathLst>
          </a:custGeom>
          <a:ln w="4671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241966" y="5952045"/>
            <a:ext cx="334010" cy="163830"/>
          </a:xfrm>
          <a:custGeom>
            <a:avLst/>
            <a:gdLst/>
            <a:ahLst/>
            <a:cxnLst/>
            <a:rect l="l" t="t" r="r" b="b"/>
            <a:pathLst>
              <a:path w="334009" h="163829">
                <a:moveTo>
                  <a:pt x="166916" y="0"/>
                </a:moveTo>
                <a:lnTo>
                  <a:pt x="0" y="81800"/>
                </a:lnTo>
                <a:lnTo>
                  <a:pt x="166916" y="163487"/>
                </a:lnTo>
                <a:lnTo>
                  <a:pt x="333730" y="81800"/>
                </a:lnTo>
                <a:lnTo>
                  <a:pt x="1669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41966" y="5952045"/>
            <a:ext cx="334010" cy="163830"/>
          </a:xfrm>
          <a:custGeom>
            <a:avLst/>
            <a:gdLst/>
            <a:ahLst/>
            <a:cxnLst/>
            <a:rect l="l" t="t" r="r" b="b"/>
            <a:pathLst>
              <a:path w="334009" h="163829">
                <a:moveTo>
                  <a:pt x="166916" y="0"/>
                </a:moveTo>
                <a:lnTo>
                  <a:pt x="0" y="81800"/>
                </a:lnTo>
                <a:lnTo>
                  <a:pt x="166916" y="163487"/>
                </a:lnTo>
                <a:lnTo>
                  <a:pt x="333730" y="81800"/>
                </a:lnTo>
                <a:lnTo>
                  <a:pt x="166916" y="0"/>
                </a:lnTo>
                <a:close/>
              </a:path>
            </a:pathLst>
          </a:custGeom>
          <a:ln w="7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425178" y="5119027"/>
            <a:ext cx="0" cy="833119"/>
          </a:xfrm>
          <a:custGeom>
            <a:avLst/>
            <a:gdLst/>
            <a:ahLst/>
            <a:cxnLst/>
            <a:rect l="l" t="t" r="r" b="b"/>
            <a:pathLst>
              <a:path h="833120">
                <a:moveTo>
                  <a:pt x="0" y="833018"/>
                </a:moveTo>
                <a:lnTo>
                  <a:pt x="0" y="0"/>
                </a:lnTo>
              </a:path>
            </a:pathLst>
          </a:custGeom>
          <a:ln w="46710">
            <a:solidFill>
              <a:srgbClr val="C4B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38614" y="6007840"/>
            <a:ext cx="179057" cy="1479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868271" y="6011735"/>
            <a:ext cx="179070" cy="140335"/>
          </a:xfrm>
          <a:custGeom>
            <a:avLst/>
            <a:gdLst/>
            <a:ahLst/>
            <a:cxnLst/>
            <a:rect l="l" t="t" r="r" b="b"/>
            <a:pathLst>
              <a:path w="179070" h="140335">
                <a:moveTo>
                  <a:pt x="0" y="140131"/>
                </a:moveTo>
                <a:lnTo>
                  <a:pt x="179057" y="140131"/>
                </a:lnTo>
                <a:lnTo>
                  <a:pt x="179057" y="0"/>
                </a:lnTo>
                <a:lnTo>
                  <a:pt x="0" y="0"/>
                </a:lnTo>
                <a:lnTo>
                  <a:pt x="0" y="1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868278" y="6011734"/>
            <a:ext cx="179070" cy="140335"/>
          </a:xfrm>
          <a:custGeom>
            <a:avLst/>
            <a:gdLst/>
            <a:ahLst/>
            <a:cxnLst/>
            <a:rect l="l" t="t" r="r" b="b"/>
            <a:pathLst>
              <a:path w="179070" h="140335">
                <a:moveTo>
                  <a:pt x="0" y="140131"/>
                </a:moveTo>
                <a:lnTo>
                  <a:pt x="179057" y="140131"/>
                </a:lnTo>
                <a:lnTo>
                  <a:pt x="179057" y="0"/>
                </a:lnTo>
                <a:lnTo>
                  <a:pt x="0" y="0"/>
                </a:lnTo>
                <a:lnTo>
                  <a:pt x="0" y="140131"/>
                </a:lnTo>
                <a:close/>
              </a:path>
            </a:pathLst>
          </a:custGeom>
          <a:ln w="7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99397" y="6068822"/>
            <a:ext cx="420370" cy="457200"/>
          </a:xfrm>
          <a:custGeom>
            <a:avLst/>
            <a:gdLst/>
            <a:ahLst/>
            <a:cxnLst/>
            <a:rect l="l" t="t" r="r" b="b"/>
            <a:pathLst>
              <a:path w="420370" h="457200">
                <a:moveTo>
                  <a:pt x="0" y="0"/>
                </a:moveTo>
                <a:lnTo>
                  <a:pt x="419887" y="456730"/>
                </a:lnTo>
              </a:path>
            </a:pathLst>
          </a:custGeom>
          <a:ln w="46710">
            <a:solidFill>
              <a:srgbClr val="C4B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919276" y="6115534"/>
            <a:ext cx="506095" cy="410209"/>
          </a:xfrm>
          <a:custGeom>
            <a:avLst/>
            <a:gdLst/>
            <a:ahLst/>
            <a:cxnLst/>
            <a:rect l="l" t="t" r="r" b="b"/>
            <a:pathLst>
              <a:path w="506095" h="410209">
                <a:moveTo>
                  <a:pt x="506044" y="0"/>
                </a:moveTo>
                <a:lnTo>
                  <a:pt x="0" y="410019"/>
                </a:lnTo>
              </a:path>
            </a:pathLst>
          </a:custGeom>
          <a:ln w="46710">
            <a:solidFill>
              <a:srgbClr val="C4B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919281" y="6526069"/>
            <a:ext cx="70485" cy="64769"/>
          </a:xfrm>
          <a:custGeom>
            <a:avLst/>
            <a:gdLst/>
            <a:ahLst/>
            <a:cxnLst/>
            <a:rect l="l" t="t" r="r" b="b"/>
            <a:pathLst>
              <a:path w="70484" h="64770">
                <a:moveTo>
                  <a:pt x="70065" y="64363"/>
                </a:moveTo>
                <a:lnTo>
                  <a:pt x="0" y="0"/>
                </a:lnTo>
              </a:path>
            </a:pathLst>
          </a:custGeom>
          <a:ln w="4671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425320" y="6115534"/>
            <a:ext cx="69215" cy="93980"/>
          </a:xfrm>
          <a:custGeom>
            <a:avLst/>
            <a:gdLst/>
            <a:ahLst/>
            <a:cxnLst/>
            <a:rect l="l" t="t" r="r" b="b"/>
            <a:pathLst>
              <a:path w="69215" h="93979">
                <a:moveTo>
                  <a:pt x="0" y="0"/>
                </a:moveTo>
                <a:lnTo>
                  <a:pt x="69024" y="93421"/>
                </a:lnTo>
              </a:path>
            </a:pathLst>
          </a:custGeom>
          <a:ln w="4671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277919" y="5866407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184"/>
                </a:lnTo>
              </a:path>
            </a:pathLst>
          </a:custGeom>
          <a:ln w="2335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176589" y="6111642"/>
            <a:ext cx="202412" cy="1790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421428" y="5819437"/>
            <a:ext cx="194627" cy="1961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989749" y="6521663"/>
            <a:ext cx="194627" cy="1738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99397" y="5053632"/>
            <a:ext cx="0" cy="937894"/>
          </a:xfrm>
          <a:custGeom>
            <a:avLst/>
            <a:gdLst/>
            <a:ahLst/>
            <a:cxnLst/>
            <a:rect l="l" t="t" r="r" b="b"/>
            <a:pathLst>
              <a:path h="937895">
                <a:moveTo>
                  <a:pt x="0" y="0"/>
                </a:moveTo>
                <a:lnTo>
                  <a:pt x="0" y="937336"/>
                </a:lnTo>
              </a:path>
            </a:pathLst>
          </a:custGeom>
          <a:ln w="2335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99397" y="3834467"/>
            <a:ext cx="0" cy="770890"/>
          </a:xfrm>
          <a:custGeom>
            <a:avLst/>
            <a:gdLst/>
            <a:ahLst/>
            <a:cxnLst/>
            <a:rect l="l" t="t" r="r" b="b"/>
            <a:pathLst>
              <a:path h="770889">
                <a:moveTo>
                  <a:pt x="0" y="0"/>
                </a:moveTo>
                <a:lnTo>
                  <a:pt x="0" y="770737"/>
                </a:lnTo>
              </a:path>
            </a:pathLst>
          </a:custGeom>
          <a:ln w="2335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99396" y="6115532"/>
            <a:ext cx="661670" cy="747395"/>
          </a:xfrm>
          <a:custGeom>
            <a:avLst/>
            <a:gdLst/>
            <a:ahLst/>
            <a:cxnLst/>
            <a:rect l="l" t="t" r="r" b="b"/>
            <a:pathLst>
              <a:path w="661670" h="747395">
                <a:moveTo>
                  <a:pt x="661225" y="747382"/>
                </a:moveTo>
                <a:lnTo>
                  <a:pt x="0" y="0"/>
                </a:lnTo>
              </a:path>
            </a:pathLst>
          </a:custGeom>
          <a:ln w="2335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296985" y="7461339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124561" y="0"/>
                </a:moveTo>
                <a:lnTo>
                  <a:pt x="0" y="0"/>
                </a:lnTo>
              </a:path>
            </a:pathLst>
          </a:custGeom>
          <a:ln w="46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946135" y="6909625"/>
            <a:ext cx="171450" cy="147955"/>
          </a:xfrm>
          <a:custGeom>
            <a:avLst/>
            <a:gdLst/>
            <a:ahLst/>
            <a:cxnLst/>
            <a:rect l="l" t="t" r="r" b="b"/>
            <a:pathLst>
              <a:path w="171450" h="147954">
                <a:moveTo>
                  <a:pt x="0" y="147916"/>
                </a:moveTo>
                <a:lnTo>
                  <a:pt x="171272" y="147916"/>
                </a:lnTo>
                <a:lnTo>
                  <a:pt x="171272" y="0"/>
                </a:lnTo>
                <a:lnTo>
                  <a:pt x="0" y="0"/>
                </a:lnTo>
                <a:lnTo>
                  <a:pt x="0" y="147916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46129" y="6909629"/>
            <a:ext cx="171450" cy="147955"/>
          </a:xfrm>
          <a:custGeom>
            <a:avLst/>
            <a:gdLst/>
            <a:ahLst/>
            <a:cxnLst/>
            <a:rect l="l" t="t" r="r" b="b"/>
            <a:pathLst>
              <a:path w="171450" h="147954">
                <a:moveTo>
                  <a:pt x="0" y="147916"/>
                </a:moveTo>
                <a:lnTo>
                  <a:pt x="171272" y="147916"/>
                </a:lnTo>
                <a:lnTo>
                  <a:pt x="171272" y="0"/>
                </a:lnTo>
                <a:lnTo>
                  <a:pt x="0" y="0"/>
                </a:lnTo>
                <a:lnTo>
                  <a:pt x="0" y="147916"/>
                </a:lnTo>
                <a:close/>
              </a:path>
            </a:pathLst>
          </a:custGeom>
          <a:ln w="7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0361" y="6909625"/>
            <a:ext cx="171450" cy="147955"/>
          </a:xfrm>
          <a:custGeom>
            <a:avLst/>
            <a:gdLst/>
            <a:ahLst/>
            <a:cxnLst/>
            <a:rect l="l" t="t" r="r" b="b"/>
            <a:pathLst>
              <a:path w="171450" h="147954">
                <a:moveTo>
                  <a:pt x="0" y="147916"/>
                </a:moveTo>
                <a:lnTo>
                  <a:pt x="171272" y="147916"/>
                </a:lnTo>
                <a:lnTo>
                  <a:pt x="171272" y="0"/>
                </a:lnTo>
                <a:lnTo>
                  <a:pt x="0" y="0"/>
                </a:lnTo>
                <a:lnTo>
                  <a:pt x="0" y="147916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0361" y="6909629"/>
            <a:ext cx="171450" cy="147955"/>
          </a:xfrm>
          <a:custGeom>
            <a:avLst/>
            <a:gdLst/>
            <a:ahLst/>
            <a:cxnLst/>
            <a:rect l="l" t="t" r="r" b="b"/>
            <a:pathLst>
              <a:path w="171450" h="147954">
                <a:moveTo>
                  <a:pt x="0" y="147916"/>
                </a:moveTo>
                <a:lnTo>
                  <a:pt x="171272" y="147916"/>
                </a:lnTo>
                <a:lnTo>
                  <a:pt x="171272" y="0"/>
                </a:lnTo>
                <a:lnTo>
                  <a:pt x="0" y="0"/>
                </a:lnTo>
                <a:lnTo>
                  <a:pt x="0" y="147916"/>
                </a:lnTo>
                <a:close/>
              </a:path>
            </a:pathLst>
          </a:custGeom>
          <a:ln w="7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864381" y="7511942"/>
            <a:ext cx="186855" cy="1557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117403" y="7515837"/>
            <a:ext cx="179705" cy="147955"/>
          </a:xfrm>
          <a:custGeom>
            <a:avLst/>
            <a:gdLst/>
            <a:ahLst/>
            <a:cxnLst/>
            <a:rect l="l" t="t" r="r" b="b"/>
            <a:pathLst>
              <a:path w="179704" h="147954">
                <a:moveTo>
                  <a:pt x="0" y="147916"/>
                </a:moveTo>
                <a:lnTo>
                  <a:pt x="179578" y="147916"/>
                </a:lnTo>
                <a:lnTo>
                  <a:pt x="179578" y="0"/>
                </a:lnTo>
                <a:lnTo>
                  <a:pt x="0" y="0"/>
                </a:lnTo>
                <a:lnTo>
                  <a:pt x="0" y="147916"/>
                </a:lnTo>
                <a:close/>
              </a:path>
            </a:pathLst>
          </a:custGeom>
          <a:ln w="7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296985" y="7998517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124561" y="0"/>
                </a:moveTo>
                <a:lnTo>
                  <a:pt x="0" y="0"/>
                </a:lnTo>
              </a:path>
            </a:pathLst>
          </a:custGeom>
          <a:ln w="46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813775" y="8130349"/>
            <a:ext cx="194945" cy="147955"/>
          </a:xfrm>
          <a:custGeom>
            <a:avLst/>
            <a:gdLst/>
            <a:ahLst/>
            <a:cxnLst/>
            <a:rect l="l" t="t" r="r" b="b"/>
            <a:pathLst>
              <a:path w="194945" h="147954">
                <a:moveTo>
                  <a:pt x="0" y="147916"/>
                </a:moveTo>
                <a:lnTo>
                  <a:pt x="194627" y="147916"/>
                </a:lnTo>
                <a:lnTo>
                  <a:pt x="194627" y="0"/>
                </a:lnTo>
                <a:lnTo>
                  <a:pt x="0" y="0"/>
                </a:lnTo>
                <a:lnTo>
                  <a:pt x="0" y="147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813780" y="8130349"/>
            <a:ext cx="194945" cy="147955"/>
          </a:xfrm>
          <a:custGeom>
            <a:avLst/>
            <a:gdLst/>
            <a:ahLst/>
            <a:cxnLst/>
            <a:rect l="l" t="t" r="r" b="b"/>
            <a:pathLst>
              <a:path w="194945" h="147954">
                <a:moveTo>
                  <a:pt x="0" y="147916"/>
                </a:moveTo>
                <a:lnTo>
                  <a:pt x="194627" y="147916"/>
                </a:lnTo>
                <a:lnTo>
                  <a:pt x="194627" y="0"/>
                </a:lnTo>
                <a:lnTo>
                  <a:pt x="0" y="0"/>
                </a:lnTo>
                <a:lnTo>
                  <a:pt x="0" y="147916"/>
                </a:lnTo>
                <a:close/>
              </a:path>
            </a:pathLst>
          </a:custGeom>
          <a:ln w="7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654582" y="8962849"/>
            <a:ext cx="93980" cy="42545"/>
          </a:xfrm>
          <a:custGeom>
            <a:avLst/>
            <a:gdLst/>
            <a:ahLst/>
            <a:cxnLst/>
            <a:rect l="l" t="t" r="r" b="b"/>
            <a:pathLst>
              <a:path w="93979" h="42545">
                <a:moveTo>
                  <a:pt x="0" y="42037"/>
                </a:moveTo>
                <a:lnTo>
                  <a:pt x="93421" y="0"/>
                </a:lnTo>
              </a:path>
            </a:pathLst>
          </a:custGeom>
          <a:ln w="46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421546" y="8715277"/>
            <a:ext cx="233045" cy="290195"/>
          </a:xfrm>
          <a:custGeom>
            <a:avLst/>
            <a:gdLst/>
            <a:ahLst/>
            <a:cxnLst/>
            <a:rect l="l" t="t" r="r" b="b"/>
            <a:pathLst>
              <a:path w="233045" h="290195">
                <a:moveTo>
                  <a:pt x="0" y="0"/>
                </a:moveTo>
                <a:lnTo>
                  <a:pt x="233032" y="289610"/>
                </a:lnTo>
              </a:path>
            </a:pathLst>
          </a:custGeom>
          <a:ln w="31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54453" y="8715277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553"/>
                </a:lnTo>
              </a:path>
            </a:pathLst>
          </a:custGeom>
          <a:ln w="46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78358" y="8703339"/>
            <a:ext cx="1946910" cy="635"/>
          </a:xfrm>
          <a:custGeom>
            <a:avLst/>
            <a:gdLst/>
            <a:ahLst/>
            <a:cxnLst/>
            <a:rect l="l" t="t" r="r" b="b"/>
            <a:pathLst>
              <a:path w="1946909" h="634">
                <a:moveTo>
                  <a:pt x="0" y="0"/>
                </a:moveTo>
                <a:lnTo>
                  <a:pt x="1946821" y="520"/>
                </a:lnTo>
              </a:path>
            </a:pathLst>
          </a:custGeom>
          <a:ln w="31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478358" y="8593826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12"/>
                </a:lnTo>
              </a:path>
            </a:pathLst>
          </a:custGeom>
          <a:ln w="46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70833" y="8331465"/>
            <a:ext cx="210197" cy="1712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638212" y="8962846"/>
            <a:ext cx="210820" cy="187325"/>
          </a:xfrm>
          <a:custGeom>
            <a:avLst/>
            <a:gdLst/>
            <a:ahLst/>
            <a:cxnLst/>
            <a:rect l="l" t="t" r="r" b="b"/>
            <a:pathLst>
              <a:path w="210820" h="187325">
                <a:moveTo>
                  <a:pt x="0" y="186842"/>
                </a:moveTo>
                <a:lnTo>
                  <a:pt x="210197" y="186842"/>
                </a:lnTo>
                <a:lnTo>
                  <a:pt x="210197" y="0"/>
                </a:lnTo>
                <a:lnTo>
                  <a:pt x="0" y="0"/>
                </a:lnTo>
                <a:lnTo>
                  <a:pt x="0" y="186842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38214" y="8962848"/>
            <a:ext cx="210820" cy="187325"/>
          </a:xfrm>
          <a:custGeom>
            <a:avLst/>
            <a:gdLst/>
            <a:ahLst/>
            <a:cxnLst/>
            <a:rect l="l" t="t" r="r" b="b"/>
            <a:pathLst>
              <a:path w="210820" h="187325">
                <a:moveTo>
                  <a:pt x="0" y="186842"/>
                </a:moveTo>
                <a:lnTo>
                  <a:pt x="210197" y="186842"/>
                </a:lnTo>
                <a:lnTo>
                  <a:pt x="210197" y="0"/>
                </a:lnTo>
                <a:lnTo>
                  <a:pt x="0" y="0"/>
                </a:lnTo>
                <a:lnTo>
                  <a:pt x="0" y="186842"/>
                </a:lnTo>
                <a:close/>
              </a:path>
            </a:pathLst>
          </a:custGeom>
          <a:ln w="7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471230" y="8962846"/>
            <a:ext cx="210820" cy="187325"/>
          </a:xfrm>
          <a:custGeom>
            <a:avLst/>
            <a:gdLst/>
            <a:ahLst/>
            <a:cxnLst/>
            <a:rect l="l" t="t" r="r" b="b"/>
            <a:pathLst>
              <a:path w="210820" h="187325">
                <a:moveTo>
                  <a:pt x="0" y="186842"/>
                </a:moveTo>
                <a:lnTo>
                  <a:pt x="210197" y="186842"/>
                </a:lnTo>
                <a:lnTo>
                  <a:pt x="210197" y="0"/>
                </a:lnTo>
                <a:lnTo>
                  <a:pt x="0" y="0"/>
                </a:lnTo>
                <a:lnTo>
                  <a:pt x="0" y="186842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471230" y="8962848"/>
            <a:ext cx="210820" cy="187325"/>
          </a:xfrm>
          <a:custGeom>
            <a:avLst/>
            <a:gdLst/>
            <a:ahLst/>
            <a:cxnLst/>
            <a:rect l="l" t="t" r="r" b="b"/>
            <a:pathLst>
              <a:path w="210820" h="187325">
                <a:moveTo>
                  <a:pt x="0" y="186842"/>
                </a:moveTo>
                <a:lnTo>
                  <a:pt x="210197" y="186842"/>
                </a:lnTo>
                <a:lnTo>
                  <a:pt x="210197" y="0"/>
                </a:lnTo>
                <a:lnTo>
                  <a:pt x="0" y="0"/>
                </a:lnTo>
                <a:lnTo>
                  <a:pt x="0" y="186842"/>
                </a:lnTo>
                <a:close/>
              </a:path>
            </a:pathLst>
          </a:custGeom>
          <a:ln w="7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50562" y="8331465"/>
            <a:ext cx="194627" cy="1712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013502" y="7058064"/>
            <a:ext cx="825500" cy="635"/>
          </a:xfrm>
          <a:custGeom>
            <a:avLst/>
            <a:gdLst/>
            <a:ahLst/>
            <a:cxnLst/>
            <a:rect l="l" t="t" r="r" b="b"/>
            <a:pathLst>
              <a:path w="825500" h="634">
                <a:moveTo>
                  <a:pt x="0" y="0"/>
                </a:moveTo>
                <a:lnTo>
                  <a:pt x="825233" y="520"/>
                </a:lnTo>
              </a:path>
            </a:pathLst>
          </a:custGeom>
          <a:ln w="31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231490" y="6959970"/>
            <a:ext cx="202565" cy="249554"/>
          </a:xfrm>
          <a:custGeom>
            <a:avLst/>
            <a:gdLst/>
            <a:ahLst/>
            <a:cxnLst/>
            <a:rect l="l" t="t" r="r" b="b"/>
            <a:pathLst>
              <a:path w="202565" h="249554">
                <a:moveTo>
                  <a:pt x="101206" y="0"/>
                </a:moveTo>
                <a:lnTo>
                  <a:pt x="0" y="124561"/>
                </a:lnTo>
                <a:lnTo>
                  <a:pt x="101206" y="249123"/>
                </a:lnTo>
                <a:lnTo>
                  <a:pt x="202412" y="124561"/>
                </a:lnTo>
                <a:lnTo>
                  <a:pt x="101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231490" y="6959970"/>
            <a:ext cx="202565" cy="249554"/>
          </a:xfrm>
          <a:custGeom>
            <a:avLst/>
            <a:gdLst/>
            <a:ahLst/>
            <a:cxnLst/>
            <a:rect l="l" t="t" r="r" b="b"/>
            <a:pathLst>
              <a:path w="202565" h="249554">
                <a:moveTo>
                  <a:pt x="101206" y="0"/>
                </a:moveTo>
                <a:lnTo>
                  <a:pt x="0" y="124561"/>
                </a:lnTo>
                <a:lnTo>
                  <a:pt x="101206" y="249123"/>
                </a:lnTo>
                <a:lnTo>
                  <a:pt x="202412" y="124561"/>
                </a:lnTo>
                <a:lnTo>
                  <a:pt x="101206" y="0"/>
                </a:lnTo>
                <a:close/>
              </a:path>
            </a:pathLst>
          </a:custGeom>
          <a:ln w="7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013502" y="7248023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233" y="0"/>
                </a:lnTo>
              </a:path>
            </a:pathLst>
          </a:custGeom>
          <a:ln w="3114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430013" y="7119567"/>
            <a:ext cx="179057" cy="2257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013502" y="8086232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233" y="0"/>
                </a:lnTo>
              </a:path>
            </a:pathLst>
          </a:custGeom>
          <a:ln w="2335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227597" y="8175762"/>
            <a:ext cx="210197" cy="1634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546790" y="8251538"/>
            <a:ext cx="194627" cy="1733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231485" y="8459927"/>
            <a:ext cx="202565" cy="179070"/>
          </a:xfrm>
          <a:custGeom>
            <a:avLst/>
            <a:gdLst/>
            <a:ahLst/>
            <a:cxnLst/>
            <a:rect l="l" t="t" r="r" b="b"/>
            <a:pathLst>
              <a:path w="202565" h="179070">
                <a:moveTo>
                  <a:pt x="0" y="179057"/>
                </a:moveTo>
                <a:lnTo>
                  <a:pt x="202412" y="179057"/>
                </a:lnTo>
                <a:lnTo>
                  <a:pt x="202412" y="0"/>
                </a:lnTo>
                <a:lnTo>
                  <a:pt x="0" y="0"/>
                </a:lnTo>
                <a:lnTo>
                  <a:pt x="0" y="17905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231489" y="8459924"/>
            <a:ext cx="202565" cy="179070"/>
          </a:xfrm>
          <a:custGeom>
            <a:avLst/>
            <a:gdLst/>
            <a:ahLst/>
            <a:cxnLst/>
            <a:rect l="l" t="t" r="r" b="b"/>
            <a:pathLst>
              <a:path w="202565" h="179070">
                <a:moveTo>
                  <a:pt x="0" y="179057"/>
                </a:moveTo>
                <a:lnTo>
                  <a:pt x="202412" y="179057"/>
                </a:lnTo>
                <a:lnTo>
                  <a:pt x="202412" y="0"/>
                </a:lnTo>
                <a:lnTo>
                  <a:pt x="0" y="0"/>
                </a:lnTo>
                <a:lnTo>
                  <a:pt x="0" y="179057"/>
                </a:lnTo>
                <a:close/>
              </a:path>
            </a:pathLst>
          </a:custGeom>
          <a:ln w="7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550681" y="8584480"/>
            <a:ext cx="187325" cy="189230"/>
          </a:xfrm>
          <a:custGeom>
            <a:avLst/>
            <a:gdLst/>
            <a:ahLst/>
            <a:cxnLst/>
            <a:rect l="l" t="t" r="r" b="b"/>
            <a:pathLst>
              <a:path w="187325" h="189229">
                <a:moveTo>
                  <a:pt x="0" y="188925"/>
                </a:moveTo>
                <a:lnTo>
                  <a:pt x="186842" y="188925"/>
                </a:lnTo>
                <a:lnTo>
                  <a:pt x="186842" y="0"/>
                </a:lnTo>
                <a:lnTo>
                  <a:pt x="0" y="0"/>
                </a:lnTo>
                <a:lnTo>
                  <a:pt x="0" y="188925"/>
                </a:lnTo>
                <a:close/>
              </a:path>
            </a:pathLst>
          </a:custGeom>
          <a:ln w="7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421546" y="5119028"/>
            <a:ext cx="3810" cy="833119"/>
          </a:xfrm>
          <a:custGeom>
            <a:avLst/>
            <a:gdLst/>
            <a:ahLst/>
            <a:cxnLst/>
            <a:rect l="l" t="t" r="r" b="b"/>
            <a:pathLst>
              <a:path w="3809" h="833120">
                <a:moveTo>
                  <a:pt x="0" y="0"/>
                </a:moveTo>
                <a:lnTo>
                  <a:pt x="3632" y="833018"/>
                </a:lnTo>
              </a:path>
            </a:pathLst>
          </a:custGeom>
          <a:ln w="3114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499393" y="6076610"/>
            <a:ext cx="420370" cy="448945"/>
          </a:xfrm>
          <a:custGeom>
            <a:avLst/>
            <a:gdLst/>
            <a:ahLst/>
            <a:cxnLst/>
            <a:rect l="l" t="t" r="r" b="b"/>
            <a:pathLst>
              <a:path w="420370" h="448945">
                <a:moveTo>
                  <a:pt x="419887" y="448945"/>
                </a:moveTo>
                <a:lnTo>
                  <a:pt x="0" y="0"/>
                </a:lnTo>
              </a:path>
            </a:pathLst>
          </a:custGeom>
          <a:ln w="3114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919276" y="6115534"/>
            <a:ext cx="506095" cy="410845"/>
          </a:xfrm>
          <a:custGeom>
            <a:avLst/>
            <a:gdLst/>
            <a:ahLst/>
            <a:cxnLst/>
            <a:rect l="l" t="t" r="r" b="b"/>
            <a:pathLst>
              <a:path w="506095" h="410845">
                <a:moveTo>
                  <a:pt x="506044" y="0"/>
                </a:moveTo>
                <a:lnTo>
                  <a:pt x="0" y="410540"/>
                </a:lnTo>
              </a:path>
            </a:pathLst>
          </a:custGeom>
          <a:ln w="3114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013502" y="7445768"/>
            <a:ext cx="825500" cy="31750"/>
          </a:xfrm>
          <a:custGeom>
            <a:avLst/>
            <a:gdLst/>
            <a:ahLst/>
            <a:cxnLst/>
            <a:rect l="l" t="t" r="r" b="b"/>
            <a:pathLst>
              <a:path w="825500" h="31750">
                <a:moveTo>
                  <a:pt x="0" y="31140"/>
                </a:moveTo>
                <a:lnTo>
                  <a:pt x="825233" y="31140"/>
                </a:lnTo>
                <a:lnTo>
                  <a:pt x="825233" y="0"/>
                </a:lnTo>
                <a:lnTo>
                  <a:pt x="0" y="0"/>
                </a:lnTo>
                <a:lnTo>
                  <a:pt x="0" y="3114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013502" y="7445768"/>
            <a:ext cx="825500" cy="31750"/>
          </a:xfrm>
          <a:custGeom>
            <a:avLst/>
            <a:gdLst/>
            <a:ahLst/>
            <a:cxnLst/>
            <a:rect l="l" t="t" r="r" b="b"/>
            <a:pathLst>
              <a:path w="825500" h="31750">
                <a:moveTo>
                  <a:pt x="0" y="31140"/>
                </a:moveTo>
                <a:lnTo>
                  <a:pt x="825233" y="31140"/>
                </a:lnTo>
                <a:lnTo>
                  <a:pt x="825233" y="0"/>
                </a:lnTo>
                <a:lnTo>
                  <a:pt x="0" y="0"/>
                </a:lnTo>
                <a:lnTo>
                  <a:pt x="0" y="311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TextBox 129"/>
          <p:cNvSpPr txBox="1"/>
          <p:nvPr/>
        </p:nvSpPr>
        <p:spPr>
          <a:xfrm>
            <a:off x="10610850" y="9369425"/>
            <a:ext cx="230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Source: Peter </a:t>
            </a:r>
            <a:r>
              <a:rPr lang="en-GB" i="1" dirty="0" err="1" smtClean="0"/>
              <a:t>Headicar</a:t>
            </a:r>
            <a:endParaRPr lang="en-GB" i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529027" y="449560"/>
            <a:ext cx="6993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Proposals for the </a:t>
            </a:r>
            <a:r>
              <a:rPr lang="en-GB" sz="3600" b="1" dirty="0" err="1" smtClean="0"/>
              <a:t>Spineline</a:t>
            </a:r>
            <a:r>
              <a:rPr lang="en-GB" sz="3600" b="1" dirty="0" smtClean="0"/>
              <a:t> and BRT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9" r="5236" b="7692"/>
          <a:stretch/>
        </p:blipFill>
        <p:spPr>
          <a:xfrm>
            <a:off x="704850" y="2130425"/>
            <a:ext cx="11830050" cy="752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7960" y="1685735"/>
            <a:ext cx="7302690" cy="7302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673279" y="9152493"/>
            <a:ext cx="5147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smtClean="0"/>
              <a:t>Source: 2014 </a:t>
            </a:r>
            <a:r>
              <a:rPr lang="en-GB" i="1" dirty="0" smtClean="0"/>
              <a:t>Wolfson Economics Essay winning entry</a:t>
            </a:r>
            <a:endParaRPr lang="en-GB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29027" y="449560"/>
            <a:ext cx="642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Locations for sustainable growth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0990" y="553488"/>
            <a:ext cx="2050908" cy="424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4200" y="1272942"/>
            <a:ext cx="12065635" cy="0"/>
          </a:xfrm>
          <a:custGeom>
            <a:avLst/>
            <a:gdLst/>
            <a:ahLst/>
            <a:cxnLst/>
            <a:rect l="l" t="t" r="r" b="b"/>
            <a:pathLst>
              <a:path w="12065635">
                <a:moveTo>
                  <a:pt x="0" y="0"/>
                </a:moveTo>
                <a:lnTo>
                  <a:pt x="12065393" y="0"/>
                </a:lnTo>
              </a:path>
            </a:pathLst>
          </a:custGeom>
          <a:ln w="12700">
            <a:solidFill>
              <a:srgbClr val="757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3050" y="1825625"/>
            <a:ext cx="10229768" cy="7705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406218" y="9152493"/>
            <a:ext cx="157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Source: URBED</a:t>
            </a:r>
            <a:endParaRPr lang="en-GB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29027" y="449560"/>
            <a:ext cx="8761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Illustrative plan for the Oxford Metro System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0990" y="553488"/>
            <a:ext cx="2050908" cy="424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3321" y="7740414"/>
            <a:ext cx="2828129" cy="1933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4200" y="1272942"/>
            <a:ext cx="12065635" cy="0"/>
          </a:xfrm>
          <a:custGeom>
            <a:avLst/>
            <a:gdLst/>
            <a:ahLst/>
            <a:cxnLst/>
            <a:rect l="l" t="t" r="r" b="b"/>
            <a:pathLst>
              <a:path w="12065635">
                <a:moveTo>
                  <a:pt x="0" y="0"/>
                </a:moveTo>
                <a:lnTo>
                  <a:pt x="12065393" y="0"/>
                </a:lnTo>
              </a:path>
            </a:pathLst>
          </a:custGeom>
          <a:ln w="12700">
            <a:solidFill>
              <a:srgbClr val="757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569" y="2296838"/>
            <a:ext cx="5093023" cy="5455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3993" y="2430484"/>
            <a:ext cx="5545627" cy="5469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74794" y="6731216"/>
            <a:ext cx="1683359" cy="15975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8172450" y="9140825"/>
            <a:ext cx="451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Source: URBED and Richard Webber - Experian</a:t>
            </a:r>
            <a:endParaRPr lang="en-GB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9027" y="449560"/>
            <a:ext cx="8599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The </a:t>
            </a:r>
            <a:r>
              <a:rPr lang="en-GB" sz="3200" b="1" dirty="0" err="1" smtClean="0"/>
              <a:t>Spineline</a:t>
            </a:r>
            <a:r>
              <a:rPr lang="en-GB" sz="3200" b="1" dirty="0" smtClean="0"/>
              <a:t> would benefit areas that are cut off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5450" y="1749425"/>
            <a:ext cx="9965454" cy="7474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29027" y="449560"/>
            <a:ext cx="7608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Nottingham </a:t>
            </a:r>
            <a:r>
              <a:rPr lang="en-GB" sz="3600" b="1" dirty="0" err="1" smtClean="0"/>
              <a:t>Tramlink</a:t>
            </a:r>
            <a:r>
              <a:rPr lang="en-GB" sz="3600" b="1" dirty="0" smtClean="0"/>
              <a:t> is a great success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2200" y="1825625"/>
            <a:ext cx="9509250" cy="7607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29027" y="449560"/>
            <a:ext cx="9505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Freiburg is known as the ‘City of Short Distances’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026" y="232628"/>
            <a:ext cx="7516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Grenoble’s trams link the main traffic </a:t>
            </a:r>
            <a:r>
              <a:rPr lang="en-GB" sz="2800" b="1" dirty="0" smtClean="0"/>
              <a:t>generators</a:t>
            </a:r>
            <a:endParaRPr lang="en-GB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7" b="7247"/>
          <a:stretch/>
        </p:blipFill>
        <p:spPr bwMode="auto">
          <a:xfrm>
            <a:off x="-590550" y="1493098"/>
            <a:ext cx="15937108" cy="875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743" y="1523982"/>
            <a:ext cx="5273675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6" t="15977" r="1456" b="2945"/>
          <a:stretch/>
        </p:blipFill>
        <p:spPr bwMode="auto">
          <a:xfrm>
            <a:off x="-209551" y="1365250"/>
            <a:ext cx="14034833" cy="853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4450" y="682625"/>
            <a:ext cx="990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Montpellier’s trams link the city with the sea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706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161290" y="1301767"/>
            <a:ext cx="6248400" cy="5945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7110" y="1351459"/>
            <a:ext cx="7162799" cy="5898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29027" y="149225"/>
            <a:ext cx="7234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Portland Oregon used tax increment </a:t>
            </a:r>
          </a:p>
          <a:p>
            <a:r>
              <a:rPr lang="en-GB" sz="3600" b="1" dirty="0" smtClean="0"/>
              <a:t>finance to build its light rail system</a:t>
            </a:r>
            <a:endParaRPr lang="en-GB" sz="3600" b="1" dirty="0"/>
          </a:p>
        </p:txBody>
      </p:sp>
      <p:pic>
        <p:nvPicPr>
          <p:cNvPr id="6" name="Picture 2" descr="C:\Users\jonahrudlin\Desktop\portland 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" y="7247581"/>
            <a:ext cx="3432089" cy="265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xcester - Aerial Perspective.jpg"/>
          <p:cNvPicPr>
            <a:picLocks noChangeAspect="1"/>
          </p:cNvPicPr>
          <p:nvPr/>
        </p:nvPicPr>
        <p:blipFill>
          <a:blip r:embed="rId3" cstate="print"/>
          <a:srcRect t="10175" b="13634"/>
          <a:stretch>
            <a:fillRect/>
          </a:stretch>
        </p:blipFill>
        <p:spPr>
          <a:xfrm>
            <a:off x="0" y="-351364"/>
            <a:ext cx="13144500" cy="10449631"/>
          </a:xfrm>
          <a:prstGeom prst="rect">
            <a:avLst/>
          </a:prstGeom>
        </p:spPr>
      </p:pic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-17813" y="7999926"/>
            <a:ext cx="10006266" cy="57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1665" tIns="65832" rIns="131665" bIns="65832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900" dirty="0">
              <a:solidFill>
                <a:srgbClr val="FF0066"/>
              </a:solidFill>
            </a:endParaRPr>
          </a:p>
        </p:txBody>
      </p:sp>
      <p:sp>
        <p:nvSpPr>
          <p:cNvPr id="2" name="AutoShape 11" descr="https://eu.soonr.com/convertedfile/niva3o-k6a-igq-i-cscar7v64-shc6l5nwhqkqyd42etdmwddqaia3vsoj"/>
          <p:cNvSpPr>
            <a:spLocks noChangeAspect="1" noChangeArrowheads="1"/>
          </p:cNvSpPr>
          <p:nvPr/>
        </p:nvSpPr>
        <p:spPr bwMode="auto">
          <a:xfrm>
            <a:off x="6524328" y="-460609"/>
            <a:ext cx="438150" cy="43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1665" tIns="65832" rIns="131665" bIns="6583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60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" name="AutoShape 13" descr="https://eu.soonr.com/convertedfile/niva3o-k6a-igq-i-cscar7v64-shc6l5nwhqkqyd42etdmwddqaia3vsoj"/>
          <p:cNvSpPr>
            <a:spLocks noChangeAspect="1" noChangeArrowheads="1"/>
          </p:cNvSpPr>
          <p:nvPr/>
        </p:nvSpPr>
        <p:spPr bwMode="auto">
          <a:xfrm>
            <a:off x="6743403" y="-240617"/>
            <a:ext cx="438150" cy="43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1665" tIns="65832" rIns="131665" bIns="6583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60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4441" y="8469702"/>
            <a:ext cx="4920059" cy="1887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" y="248646"/>
            <a:ext cx="14075478" cy="2265833"/>
          </a:xfrm>
          <a:prstGeom prst="rect">
            <a:avLst/>
          </a:prstGeom>
          <a:noFill/>
        </p:spPr>
        <p:txBody>
          <a:bodyPr wrap="square" lIns="131665" tIns="65832" rIns="131665" bIns="65832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900" b="1" dirty="0">
                <a:solidFill>
                  <a:srgbClr val="FFFFFF"/>
                </a:solidFill>
                <a:latin typeface="Gill Sans" charset="0"/>
                <a:sym typeface="Gill Sans" charset="0"/>
              </a:rPr>
              <a:t>BEYOND UXCESTER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900" b="1" dirty="0">
                <a:solidFill>
                  <a:srgbClr val="FFFFFF"/>
                </a:solidFill>
                <a:latin typeface="Gill Sans" charset="0"/>
                <a:sym typeface="Gill Sans" charset="0"/>
              </a:rPr>
              <a:t>GARDEN CITY</a:t>
            </a:r>
            <a:r>
              <a:rPr lang="en-GB" sz="6900" b="1" dirty="0">
                <a:solidFill>
                  <a:srgbClr val="000000"/>
                </a:solidFill>
                <a:latin typeface="Gill Sans" charset="0"/>
                <a:sym typeface="Gill Sans" charset="0"/>
              </a:rPr>
              <a:t>: what next?</a:t>
            </a:r>
            <a:endParaRPr lang="en-GB" sz="6900" b="1" dirty="0">
              <a:solidFill>
                <a:srgbClr val="FFFFFF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72609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0990" y="553488"/>
            <a:ext cx="2050908" cy="424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4200" y="1272942"/>
            <a:ext cx="12065635" cy="0"/>
          </a:xfrm>
          <a:custGeom>
            <a:avLst/>
            <a:gdLst/>
            <a:ahLst/>
            <a:cxnLst/>
            <a:rect l="l" t="t" r="r" b="b"/>
            <a:pathLst>
              <a:path w="12065635">
                <a:moveTo>
                  <a:pt x="0" y="0"/>
                </a:moveTo>
                <a:lnTo>
                  <a:pt x="12065393" y="0"/>
                </a:lnTo>
              </a:path>
            </a:pathLst>
          </a:custGeom>
          <a:ln w="12700">
            <a:solidFill>
              <a:srgbClr val="757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152" y="1349554"/>
            <a:ext cx="11194746" cy="8108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406218" y="9381093"/>
            <a:ext cx="3255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Source: Pete Redman, </a:t>
            </a:r>
            <a:r>
              <a:rPr lang="en-GB" i="1" dirty="0" err="1" smtClean="0"/>
              <a:t>TradeRisks</a:t>
            </a:r>
            <a:endParaRPr lang="en-GB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29027" y="149225"/>
            <a:ext cx="56097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Oxford could use land </a:t>
            </a:r>
            <a:r>
              <a:rPr lang="en-GB" sz="3600" b="1" smtClean="0"/>
              <a:t>value </a:t>
            </a:r>
          </a:p>
          <a:p>
            <a:r>
              <a:rPr lang="en-GB" sz="3600" b="1" dirty="0" smtClean="0"/>
              <a:t>uplift to fund infrastructure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744" y="1804149"/>
            <a:ext cx="12136506" cy="6626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406218" y="9152493"/>
            <a:ext cx="157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Source: URBED</a:t>
            </a:r>
            <a:endParaRPr lang="en-GB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29027" y="91896"/>
            <a:ext cx="5323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Oxford Central West </a:t>
            </a:r>
            <a:r>
              <a:rPr lang="en-GB" sz="3600" b="1" smtClean="0"/>
              <a:t>has </a:t>
            </a:r>
          </a:p>
          <a:p>
            <a:r>
              <a:rPr lang="en-GB" sz="3600" b="1" dirty="0" smtClean="0"/>
              <a:t>huge potential (200 acres!)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4050" y="1597025"/>
            <a:ext cx="9525000" cy="811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29027" y="149225"/>
            <a:ext cx="73952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A bridge would open up </a:t>
            </a:r>
            <a:r>
              <a:rPr lang="en-GB" sz="3600" b="1" dirty="0" err="1" smtClean="0"/>
              <a:t>Osney</a:t>
            </a:r>
            <a:r>
              <a:rPr lang="en-GB" sz="3600" b="1" dirty="0" smtClean="0"/>
              <a:t> Mead </a:t>
            </a:r>
          </a:p>
          <a:p>
            <a:r>
              <a:rPr lang="en-GB" sz="3600" b="1" dirty="0" smtClean="0"/>
              <a:t>and relieve the </a:t>
            </a:r>
            <a:r>
              <a:rPr lang="en-GB" sz="3600" b="1" dirty="0" err="1" smtClean="0"/>
              <a:t>Botley</a:t>
            </a:r>
            <a:r>
              <a:rPr lang="en-GB" sz="3600" b="1" dirty="0" smtClean="0"/>
              <a:t> Road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48440"/>
              </p:ext>
            </p:extLst>
          </p:nvPr>
        </p:nvGraphicFramePr>
        <p:xfrm>
          <a:off x="717810" y="3349625"/>
          <a:ext cx="11569440" cy="4086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0287"/>
                <a:gridCol w="1692718"/>
                <a:gridCol w="1692718"/>
                <a:gridCol w="1821085"/>
                <a:gridCol w="1852632"/>
              </a:tblGrid>
              <a:tr h="76321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300" b="1" spc="0" dirty="0">
                          <a:latin typeface="Calibri"/>
                          <a:cs typeface="Calibri"/>
                        </a:rPr>
                        <a:t>Potential </a:t>
                      </a:r>
                      <a:r>
                        <a:rPr sz="2300" b="1" dirty="0">
                          <a:latin typeface="Calibri"/>
                          <a:cs typeface="Calibri"/>
                        </a:rPr>
                        <a:t>for land </a:t>
                      </a:r>
                      <a:r>
                        <a:rPr sz="2300" b="1" spc="0" dirty="0">
                          <a:latin typeface="Calibri"/>
                          <a:cs typeface="Calibri"/>
                        </a:rPr>
                        <a:t>value</a:t>
                      </a:r>
                      <a:r>
                        <a:rPr sz="2300" b="1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dirty="0">
                          <a:latin typeface="Calibri"/>
                          <a:cs typeface="Calibri"/>
                        </a:rPr>
                        <a:t>uplift</a:t>
                      </a:r>
                      <a:endParaRPr sz="23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ts val="1610"/>
                        </a:lnSpc>
                        <a:spcBef>
                          <a:spcPts val="145"/>
                        </a:spcBef>
                      </a:pPr>
                      <a:r>
                        <a:rPr sz="2300" b="1" dirty="0">
                          <a:latin typeface="Calibri"/>
                          <a:cs typeface="Calibri"/>
                        </a:rPr>
                        <a:t>sharing varies </a:t>
                      </a:r>
                      <a:r>
                        <a:rPr sz="2300" b="1" spc="-5" dirty="0">
                          <a:latin typeface="Calibri"/>
                          <a:cs typeface="Calibri"/>
                        </a:rPr>
                        <a:t>across </a:t>
                      </a:r>
                      <a:r>
                        <a:rPr sz="2300" b="1" spc="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3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10" dirty="0">
                          <a:latin typeface="Calibri"/>
                          <a:cs typeface="Calibri"/>
                        </a:rPr>
                        <a:t>country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65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200" b="1" dirty="0">
                          <a:latin typeface="Calibri"/>
                          <a:cs typeface="Calibri"/>
                        </a:rPr>
                        <a:t>Stoke-on-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61785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b="1" spc="-10" dirty="0">
                          <a:latin typeface="Calibri"/>
                          <a:cs typeface="Calibri"/>
                        </a:rPr>
                        <a:t>Trent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677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22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200" b="1" spc="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bo</a:t>
                      </a:r>
                      <a:r>
                        <a:rPr sz="22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2200" b="1" spc="-1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h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967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2200" b="1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-4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200" b="1" spc="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ng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967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R="8890" algn="r">
                        <a:lnSpc>
                          <a:spcPct val="100000"/>
                        </a:lnSpc>
                      </a:pPr>
                      <a:r>
                        <a:rPr sz="2200" b="1" spc="-10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2200" b="1" spc="-20" dirty="0">
                          <a:latin typeface="Calibri"/>
                          <a:cs typeface="Calibri"/>
                        </a:rPr>
                        <a:t>tt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n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967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443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Average 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open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market </a:t>
                      </a:r>
                      <a:r>
                        <a:rPr sz="2200" spc="0" dirty="0">
                          <a:latin typeface="Calibri"/>
                          <a:cs typeface="Calibri"/>
                        </a:rPr>
                        <a:t>value</a:t>
                      </a:r>
                      <a:r>
                        <a:rPr sz="2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£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160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230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410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443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0" dirty="0">
                          <a:latin typeface="Calibri"/>
                          <a:cs typeface="Calibri"/>
                        </a:rPr>
                        <a:t>Density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dpha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30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40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60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120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443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0" dirty="0">
                          <a:latin typeface="Calibri"/>
                          <a:cs typeface="Calibri"/>
                        </a:rPr>
                        <a:t>Affordable housing (AH)</a:t>
                      </a:r>
                      <a:r>
                        <a:rPr sz="2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0" dirty="0">
                          <a:latin typeface="Calibri"/>
                          <a:cs typeface="Calibri"/>
                        </a:rPr>
                        <a:t>%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10%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20%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25%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30%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443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b="1" spc="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22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20" dirty="0">
                          <a:latin typeface="Calibri"/>
                          <a:cs typeface="Calibri"/>
                        </a:rPr>
                        <a:t>hectare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443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10" dirty="0">
                          <a:latin typeface="Calibri"/>
                          <a:cs typeface="Calibri"/>
                        </a:rPr>
                        <a:t>Market 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sales </a:t>
                      </a:r>
                      <a:r>
                        <a:rPr sz="2200" spc="0" dirty="0">
                          <a:latin typeface="Calibri"/>
                          <a:cs typeface="Calibri"/>
                        </a:rPr>
                        <a:t>value</a:t>
                      </a:r>
                      <a:r>
                        <a:rPr sz="2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£pha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200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400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500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443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Less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443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10" dirty="0">
                          <a:latin typeface="Calibri"/>
                          <a:cs typeface="Calibri"/>
                        </a:rPr>
                        <a:t>Land </a:t>
                      </a:r>
                      <a:r>
                        <a:rPr sz="2200" spc="0" dirty="0">
                          <a:latin typeface="Calibri"/>
                          <a:cs typeface="Calibri"/>
                        </a:rPr>
                        <a:t>acquisition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preparation</a:t>
                      </a:r>
                      <a:r>
                        <a:rPr sz="22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£pha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500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700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700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200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85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10" dirty="0">
                          <a:latin typeface="Calibri"/>
                          <a:cs typeface="Calibri"/>
                        </a:rPr>
                        <a:t>All </a:t>
                      </a:r>
                      <a:r>
                        <a:rPr sz="2200" spc="1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development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cost</a:t>
                      </a:r>
                      <a:r>
                        <a:rPr sz="2200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£pha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700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700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200" spc="-55" dirty="0">
                          <a:latin typeface="Calibri"/>
                          <a:cs typeface="Calibri"/>
                        </a:rPr>
                        <a:t>25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400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5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9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200" b="1" spc="-20" dirty="0">
                          <a:latin typeface="Calibri"/>
                          <a:cs typeface="Calibri"/>
                        </a:rPr>
                        <a:t>Balance 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2200" b="1" spc="0" dirty="0">
                          <a:latin typeface="Calibri"/>
                          <a:cs typeface="Calibri"/>
                        </a:rPr>
                        <a:t>uplift 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sharing</a:t>
                      </a:r>
                      <a:r>
                        <a:rPr sz="2200" b="1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20" dirty="0">
                          <a:latin typeface="Calibri"/>
                          <a:cs typeface="Calibri"/>
                        </a:rPr>
                        <a:t>£pha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95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653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200" b="1" dirty="0">
                          <a:latin typeface="Calibri"/>
                          <a:cs typeface="Calibri"/>
                        </a:rPr>
                        <a:t>-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9582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200" b="1" spc="-55" dirty="0">
                          <a:latin typeface="Calibri"/>
                          <a:cs typeface="Calibri"/>
                        </a:rPr>
                        <a:t>900</a:t>
                      </a:r>
                      <a:r>
                        <a:rPr sz="2200" b="1" spc="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b="1" spc="-55" dirty="0">
                          <a:latin typeface="Calibri"/>
                          <a:cs typeface="Calibri"/>
                        </a:rPr>
                        <a:t>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9582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200" b="1" spc="-5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200" b="1" spc="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b="1" spc="-55" dirty="0">
                          <a:latin typeface="Calibri"/>
                          <a:cs typeface="Calibri"/>
                        </a:rPr>
                        <a:t>700</a:t>
                      </a:r>
                      <a:r>
                        <a:rPr sz="2200" b="1" spc="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b="1" spc="-55" dirty="0">
                          <a:latin typeface="Calibri"/>
                          <a:cs typeface="Calibri"/>
                        </a:rPr>
                        <a:t>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9582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200" b="1" spc="-5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b="1" spc="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b="1" spc="-55" dirty="0">
                          <a:latin typeface="Calibri"/>
                          <a:cs typeface="Calibri"/>
                        </a:rPr>
                        <a:t>900</a:t>
                      </a:r>
                      <a:r>
                        <a:rPr sz="2200" b="1" spc="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b="1" spc="-55" dirty="0">
                          <a:latin typeface="Calibri"/>
                          <a:cs typeface="Calibri"/>
                        </a:rPr>
                        <a:t>000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19582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9027" y="449560"/>
            <a:ext cx="9410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Land value uplift should cover much of the costs</a:t>
            </a:r>
            <a:endParaRPr lang="en-GB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29450" y="8311842"/>
            <a:ext cx="5018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Source: Pete Redman, Housing Futures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4774" y="1777650"/>
            <a:ext cx="9890476" cy="7820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29027" y="449560"/>
            <a:ext cx="961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Cambridge Futures used multiple criteria analysis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0050" y="1673225"/>
            <a:ext cx="5638730" cy="7908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29027" y="449560"/>
            <a:ext cx="5949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Capital gains could be secured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t="16515"/>
          <a:stretch/>
        </p:blipFill>
        <p:spPr bwMode="auto">
          <a:xfrm>
            <a:off x="1009650" y="1673225"/>
            <a:ext cx="11414367" cy="539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9" t="20263" r="14096" b="52082"/>
          <a:stretch/>
        </p:blipFill>
        <p:spPr bwMode="auto">
          <a:xfrm>
            <a:off x="1180768" y="7312025"/>
            <a:ext cx="10877882" cy="243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027" y="261918"/>
            <a:ext cx="68019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Oxford Tram:</a:t>
            </a:r>
          </a:p>
          <a:p>
            <a:r>
              <a:rPr lang="en-GB" sz="2800" b="1" dirty="0" smtClean="0"/>
              <a:t>Option 1: </a:t>
            </a:r>
            <a:r>
              <a:rPr lang="en-GB" sz="2800" b="1" dirty="0" err="1" smtClean="0"/>
              <a:t>Cumnor</a:t>
            </a:r>
            <a:r>
              <a:rPr lang="en-GB" sz="2800" b="1" dirty="0" smtClean="0"/>
              <a:t> to Thornhill Park and Ride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8508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4"/>
          <a:stretch/>
        </p:blipFill>
        <p:spPr bwMode="auto">
          <a:xfrm>
            <a:off x="593313" y="1673225"/>
            <a:ext cx="11846337" cy="557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9" t="29964" r="12109" b="36616"/>
          <a:stretch/>
        </p:blipFill>
        <p:spPr bwMode="auto">
          <a:xfrm>
            <a:off x="704850" y="7235825"/>
            <a:ext cx="11582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027" y="261918"/>
            <a:ext cx="90652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Oxford Tram:</a:t>
            </a:r>
          </a:p>
          <a:p>
            <a:r>
              <a:rPr lang="en-GB" sz="2800" b="1" dirty="0" smtClean="0"/>
              <a:t>Option 2: </a:t>
            </a:r>
            <a:r>
              <a:rPr lang="en-GB" sz="2800" b="1" dirty="0" err="1" smtClean="0"/>
              <a:t>Seacourt</a:t>
            </a:r>
            <a:r>
              <a:rPr lang="en-GB" sz="2800" b="1" dirty="0" smtClean="0"/>
              <a:t> Park and Ride to Thornhill Park and Ride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8633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21457"/>
            <a:ext cx="13144500" cy="1594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41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450" y="2508485"/>
            <a:ext cx="7592002" cy="740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0721" y="1077797"/>
            <a:ext cx="8320270" cy="1377271"/>
          </a:xfrm>
          <a:prstGeom prst="rect">
            <a:avLst/>
          </a:prstGeom>
          <a:noFill/>
        </p:spPr>
        <p:txBody>
          <a:bodyPr wrap="square" lIns="131674" tIns="65837" rIns="131674" bIns="65837" rtlCol="0">
            <a:spAutoFit/>
          </a:bodyPr>
          <a:lstStyle/>
          <a:p>
            <a:r>
              <a:rPr lang="en-GB" sz="4000" dirty="0"/>
              <a:t>URBED  tested the ideas out in Central Oxfordshire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2105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2984" y="2511425"/>
            <a:ext cx="9130266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29027" y="449560"/>
            <a:ext cx="8500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The Arc of Opportunity stretches to London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406218" y="9152493"/>
            <a:ext cx="282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Source: Fifth Studio for NIC 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0990" y="553488"/>
            <a:ext cx="2050908" cy="424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4200" y="1272942"/>
            <a:ext cx="12065635" cy="0"/>
          </a:xfrm>
          <a:custGeom>
            <a:avLst/>
            <a:gdLst/>
            <a:ahLst/>
            <a:cxnLst/>
            <a:rect l="l" t="t" r="r" b="b"/>
            <a:pathLst>
              <a:path w="12065635">
                <a:moveTo>
                  <a:pt x="0" y="0"/>
                </a:moveTo>
                <a:lnTo>
                  <a:pt x="12065393" y="0"/>
                </a:lnTo>
              </a:path>
            </a:pathLst>
          </a:custGeom>
          <a:ln w="12700">
            <a:solidFill>
              <a:srgbClr val="757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2050" y="1749425"/>
            <a:ext cx="10369296" cy="723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406218" y="9152493"/>
            <a:ext cx="354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Source: John Rowland Urban Design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0990" y="553488"/>
            <a:ext cx="2050908" cy="424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4200" y="1272942"/>
            <a:ext cx="12065635" cy="0"/>
          </a:xfrm>
          <a:custGeom>
            <a:avLst/>
            <a:gdLst/>
            <a:ahLst/>
            <a:cxnLst/>
            <a:rect l="l" t="t" r="r" b="b"/>
            <a:pathLst>
              <a:path w="12065635">
                <a:moveTo>
                  <a:pt x="0" y="0"/>
                </a:moveTo>
                <a:lnTo>
                  <a:pt x="12065393" y="0"/>
                </a:lnTo>
              </a:path>
            </a:pathLst>
          </a:custGeom>
          <a:ln w="12700">
            <a:solidFill>
              <a:srgbClr val="757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1566" y="2587625"/>
            <a:ext cx="6316340" cy="67801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65312" y="4616792"/>
            <a:ext cx="2502738" cy="1559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29027" y="449560"/>
            <a:ext cx="8790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Knowledge based employment forms a spine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8850" y="1368425"/>
            <a:ext cx="6260242" cy="7821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29027" y="449560"/>
            <a:ext cx="6646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The original Oxford Futures vision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8850" y="1897560"/>
            <a:ext cx="8784490" cy="7470843"/>
          </a:xfrm>
          <a:prstGeom prst="rect">
            <a:avLst/>
          </a:prstGeom>
          <a:blipFill>
            <a:blip r:embed="rId2" cstate="print"/>
            <a:srcRect/>
            <a:stretch>
              <a:fillRect t="-10492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95364" y="7083425"/>
            <a:ext cx="3534686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52450" y="449560"/>
            <a:ext cx="6581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Traffic flows round Oxford to East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441</Words>
  <Application>Microsoft Office PowerPoint</Application>
  <PresentationFormat>Custom</PresentationFormat>
  <Paragraphs>132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Default - Title Slide</vt:lpstr>
      <vt:lpstr>The Oxford Metro:  Learning from 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Oxford Metro:  Learning from  Europe</dc:title>
  <dc:creator>NICHOLAS</dc:creator>
  <cp:lastModifiedBy>NICHOLAS</cp:lastModifiedBy>
  <cp:revision>19</cp:revision>
  <dcterms:created xsi:type="dcterms:W3CDTF">2018-02-24T15:22:53Z</dcterms:created>
  <dcterms:modified xsi:type="dcterms:W3CDTF">2018-02-27T11:32:59Z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2018-02-24T00:00:00Z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2018-02-24T00:00:00Z</vt:filetime>
  </property>
</Properties>
</file>