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61" r:id="rId2"/>
    <p:sldId id="430" r:id="rId3"/>
    <p:sldId id="431" r:id="rId4"/>
    <p:sldId id="435" r:id="rId5"/>
    <p:sldId id="440" r:id="rId6"/>
    <p:sldId id="394" r:id="rId7"/>
    <p:sldId id="432" r:id="rId8"/>
    <p:sldId id="413" r:id="rId9"/>
    <p:sldId id="388" r:id="rId10"/>
    <p:sldId id="428" r:id="rId11"/>
    <p:sldId id="419" r:id="rId12"/>
    <p:sldId id="400" r:id="rId13"/>
    <p:sldId id="421" r:id="rId14"/>
    <p:sldId id="401" r:id="rId15"/>
    <p:sldId id="422" r:id="rId16"/>
    <p:sldId id="423" r:id="rId17"/>
    <p:sldId id="424" r:id="rId18"/>
    <p:sldId id="425" r:id="rId19"/>
    <p:sldId id="420" r:id="rId20"/>
    <p:sldId id="426" r:id="rId21"/>
    <p:sldId id="427" r:id="rId22"/>
    <p:sldId id="437" r:id="rId23"/>
    <p:sldId id="439" r:id="rId24"/>
    <p:sldId id="438" r:id="rId2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1C2E0D-1991-4643-BF9D-F6B860B54907}">
          <p14:sldIdLst>
            <p14:sldId id="261"/>
            <p14:sldId id="430"/>
            <p14:sldId id="431"/>
            <p14:sldId id="435"/>
            <p14:sldId id="440"/>
            <p14:sldId id="394"/>
            <p14:sldId id="432"/>
            <p14:sldId id="413"/>
            <p14:sldId id="388"/>
            <p14:sldId id="428"/>
            <p14:sldId id="419"/>
            <p14:sldId id="400"/>
            <p14:sldId id="421"/>
            <p14:sldId id="401"/>
            <p14:sldId id="422"/>
            <p14:sldId id="423"/>
            <p14:sldId id="424"/>
            <p14:sldId id="425"/>
            <p14:sldId id="420"/>
            <p14:sldId id="426"/>
            <p14:sldId id="427"/>
            <p14:sldId id="437"/>
            <p14:sldId id="439"/>
            <p14:sldId id="438"/>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3"/>
    <p:restoredTop sz="80952" autoAdjust="0"/>
  </p:normalViewPr>
  <p:slideViewPr>
    <p:cSldViewPr snapToGrid="0" snapToObjects="1">
      <p:cViewPr>
        <p:scale>
          <a:sx n="66" d="100"/>
          <a:sy n="66" d="100"/>
        </p:scale>
        <p:origin x="-1220" y="38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743C6A7F-401D-AB48-A1C0-A019A88EB7B0}" type="datetimeFigureOut">
              <a:rPr lang="en-US" smtClean="0"/>
              <a:t>2/27/2018</a:t>
            </a:fld>
            <a:endParaRPr lang="en-US"/>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276AB700-AC1F-984C-BACF-4883DBAA0DE3}" type="slidenum">
              <a:rPr lang="en-US" smtClean="0"/>
              <a:t>‹#›</a:t>
            </a:fld>
            <a:endParaRPr lang="en-US"/>
          </a:p>
        </p:txBody>
      </p:sp>
    </p:spTree>
    <p:extLst>
      <p:ext uri="{BB962C8B-B14F-4D97-AF65-F5344CB8AC3E}">
        <p14:creationId xmlns:p14="http://schemas.microsoft.com/office/powerpoint/2010/main" val="27464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Modal shift</a:t>
            </a:r>
            <a:endParaRPr lang="en-GB" dirty="0"/>
          </a:p>
        </p:txBody>
      </p:sp>
      <p:sp>
        <p:nvSpPr>
          <p:cNvPr id="4" name="Slide Number Placeholder 3"/>
          <p:cNvSpPr>
            <a:spLocks noGrp="1"/>
          </p:cNvSpPr>
          <p:nvPr>
            <p:ph type="sldNum" sz="quarter" idx="10"/>
          </p:nvPr>
        </p:nvSpPr>
        <p:spPr/>
        <p:txBody>
          <a:bodyPr/>
          <a:lstStyle/>
          <a:p>
            <a:fld id="{B035D7DA-BCC9-4F2D-A580-8DC28B00C576}" type="slidenum">
              <a:rPr lang="en-GB" smtClean="0"/>
              <a:t>4</a:t>
            </a:fld>
            <a:endParaRPr lang="en-GB"/>
          </a:p>
        </p:txBody>
      </p:sp>
    </p:spTree>
    <p:extLst>
      <p:ext uri="{BB962C8B-B14F-4D97-AF65-F5344CB8AC3E}">
        <p14:creationId xmlns:p14="http://schemas.microsoft.com/office/powerpoint/2010/main" val="800989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our calculations</a:t>
            </a:r>
            <a:r>
              <a:rPr lang="en-GB" baseline="0" dirty="0" smtClean="0"/>
              <a:t> of the mode shift required to get us to 2031 with a 10-15% reduction in car traffic in the city centre over 2011 levels</a:t>
            </a:r>
          </a:p>
          <a:p>
            <a:r>
              <a:rPr lang="en-GB" baseline="0" dirty="0" smtClean="0"/>
              <a:t>Given population and economic growth will drive trip generation up by some 20%, this implies 30-35% fewer car trips which is, of course, ambitious</a:t>
            </a:r>
          </a:p>
          <a:p>
            <a:r>
              <a:rPr lang="en-GB" baseline="0" dirty="0" smtClean="0"/>
              <a:t>To achieve this, we need to reduce mode share by car (driver + passenger) from 50% (2011) to 39% in 2031</a:t>
            </a:r>
          </a:p>
          <a:p>
            <a:r>
              <a:rPr lang="en-GB" baseline="0" dirty="0" smtClean="0"/>
              <a:t>Active travel modes rise from 30% to 33% (note we already have the highest number of cycling trips in the country) .  Investment from companies like </a:t>
            </a:r>
            <a:r>
              <a:rPr lang="en-GB" baseline="0" dirty="0" err="1" smtClean="0"/>
              <a:t>OfO</a:t>
            </a:r>
            <a:r>
              <a:rPr lang="en-GB" baseline="0" dirty="0" smtClean="0"/>
              <a:t> in privately provided bike share shows confidence in Cambridge to continue to drive up cycle mode share. </a:t>
            </a:r>
          </a:p>
          <a:p>
            <a:r>
              <a:rPr lang="en-GB" baseline="0" dirty="0" smtClean="0"/>
              <a:t>Public transport increases from 9% to 11%</a:t>
            </a:r>
          </a:p>
          <a:p>
            <a:r>
              <a:rPr lang="en-GB" baseline="0" dirty="0" smtClean="0"/>
              <a:t>Work from home also increases from 13% to 15% as people’s working habits change</a:t>
            </a:r>
          </a:p>
          <a:p>
            <a:endParaRPr lang="en-GB" dirty="0"/>
          </a:p>
        </p:txBody>
      </p:sp>
      <p:sp>
        <p:nvSpPr>
          <p:cNvPr id="4" name="Slide Number Placeholder 3"/>
          <p:cNvSpPr>
            <a:spLocks noGrp="1"/>
          </p:cNvSpPr>
          <p:nvPr>
            <p:ph type="sldNum" sz="quarter" idx="10"/>
          </p:nvPr>
        </p:nvSpPr>
        <p:spPr/>
        <p:txBody>
          <a:bodyPr/>
          <a:lstStyle/>
          <a:p>
            <a:fld id="{276AB700-AC1F-984C-BACF-4883DBAA0DE3}" type="slidenum">
              <a:rPr lang="en-US" smtClean="0"/>
              <a:t>6</a:t>
            </a:fld>
            <a:endParaRPr lang="en-US"/>
          </a:p>
        </p:txBody>
      </p:sp>
    </p:spTree>
    <p:extLst>
      <p:ext uri="{BB962C8B-B14F-4D97-AF65-F5344CB8AC3E}">
        <p14:creationId xmlns:p14="http://schemas.microsoft.com/office/powerpoint/2010/main" val="1929741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Established firms are expanding or relocating to Cambridge</a:t>
            </a:r>
          </a:p>
          <a:p>
            <a:pPr marL="285750" indent="-285750">
              <a:buFont typeface="Arial" panose="020B0604020202020204" pitchFamily="34" charset="0"/>
              <a:buChar char="•"/>
            </a:pPr>
            <a:r>
              <a:rPr lang="en-GB" sz="1200" dirty="0"/>
              <a:t>University and anchor firms are driving a large rate of start-ups and scale-ups</a:t>
            </a:r>
          </a:p>
          <a:p>
            <a:pPr marL="285750" indent="-285750">
              <a:buFont typeface="Arial" panose="020B0604020202020204" pitchFamily="34" charset="0"/>
              <a:buChar char="•"/>
            </a:pPr>
            <a:r>
              <a:rPr lang="en-GB" sz="1200" dirty="0"/>
              <a:t>33k new jobs are expected to be delivered across just 3 key sites over the next few years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We have</a:t>
            </a:r>
            <a:r>
              <a:rPr lang="en-GB" baseline="0" dirty="0">
                <a:latin typeface="Arial" panose="020B0604020202020204" pitchFamily="34" charset="0"/>
                <a:cs typeface="Arial" panose="020B0604020202020204" pitchFamily="34" charset="0"/>
              </a:rPr>
              <a:t> ambitious plans for growth: XXX homes and XXX jobs by </a:t>
            </a:r>
            <a:r>
              <a:rPr lang="en-GB" baseline="0" dirty="0" smtClean="0">
                <a:latin typeface="Arial" panose="020B0604020202020204" pitchFamily="34" charset="0"/>
                <a:cs typeface="Arial" panose="020B0604020202020204" pitchFamily="34" charset="0"/>
              </a:rPr>
              <a:t>2031, supported by a non statutory combined spatial plan and joint local transport strategy</a:t>
            </a:r>
            <a:endParaRPr lang="en-GB"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00" baseline="0" dirty="0">
                <a:latin typeface="Arial" panose="020B0604020202020204" pitchFamily="34" charset="0"/>
                <a:cs typeface="Arial" panose="020B0604020202020204" pitchFamily="34" charset="0"/>
              </a:rPr>
              <a:t>We have negotiated a city deal with central government as well as growth funding for the wider area which will allow us to deliver on these growth commitments</a:t>
            </a:r>
          </a:p>
        </p:txBody>
      </p:sp>
      <p:sp>
        <p:nvSpPr>
          <p:cNvPr id="4" name="Slide Number Placeholder 3"/>
          <p:cNvSpPr>
            <a:spLocks noGrp="1"/>
          </p:cNvSpPr>
          <p:nvPr>
            <p:ph type="sldNum" sz="quarter" idx="10"/>
          </p:nvPr>
        </p:nvSpPr>
        <p:spPr/>
        <p:txBody>
          <a:bodyPr/>
          <a:lstStyle/>
          <a:p>
            <a:fld id="{276AB700-AC1F-984C-BACF-4883DBAA0DE3}" type="slidenum">
              <a:rPr lang="en-US" smtClean="0"/>
              <a:t>8</a:t>
            </a:fld>
            <a:endParaRPr lang="en-US"/>
          </a:p>
        </p:txBody>
      </p:sp>
    </p:spTree>
    <p:extLst>
      <p:ext uri="{BB962C8B-B14F-4D97-AF65-F5344CB8AC3E}">
        <p14:creationId xmlns:p14="http://schemas.microsoft.com/office/powerpoint/2010/main" val="49230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9524" indent="-309524">
              <a:buFont typeface="Arial" panose="020B0604020202020204" pitchFamily="34" charset="0"/>
              <a:buChar char="•"/>
            </a:pPr>
            <a:r>
              <a:rPr lang="en-GB" dirty="0"/>
              <a:t>Seven corridors of growth and connectivity which support agglomeration and clustering in Cambridge</a:t>
            </a:r>
          </a:p>
          <a:p>
            <a:pPr marL="309524" indent="-309524">
              <a:buFont typeface="Arial" panose="020B0604020202020204" pitchFamily="34" charset="0"/>
              <a:buChar char="•"/>
            </a:pPr>
            <a:r>
              <a:rPr lang="en-GB" dirty="0"/>
              <a:t>Creating connections for these corridors will unlock housing and development that the centre cannot take on its own</a:t>
            </a:r>
          </a:p>
          <a:p>
            <a:pPr marL="309524" indent="-309524">
              <a:buFont typeface="Arial" panose="020B0604020202020204" pitchFamily="34" charset="0"/>
              <a:buChar char="•"/>
            </a:pPr>
            <a:r>
              <a:rPr lang="en-GB" dirty="0"/>
              <a:t>Cambridge has a 360</a:t>
            </a:r>
            <a:r>
              <a:rPr lang="en-GB" dirty="0">
                <a:latin typeface="Times New Roman" panose="02020603050405020304" pitchFamily="18" charset="0"/>
                <a:cs typeface="Times New Roman" panose="02020603050405020304" pitchFamily="18" charset="0"/>
              </a:rPr>
              <a:t>º relationship</a:t>
            </a:r>
            <a:r>
              <a:rPr lang="en-GB" baseline="0" dirty="0">
                <a:latin typeface="Times New Roman" panose="02020603050405020304" pitchFamily="18" charset="0"/>
                <a:cs typeface="Times New Roman" panose="02020603050405020304" pitchFamily="18" charset="0"/>
              </a:rPr>
              <a:t> with it’s hinterland – it’s not merely the end point of the Oxford to Cambridge corridor – it has functional economic relationships in all directions and growth aspirations reflect that. </a:t>
            </a:r>
            <a:endParaRPr lang="en-GB" dirty="0"/>
          </a:p>
          <a:p>
            <a:endParaRPr lang="en-GB" dirty="0"/>
          </a:p>
        </p:txBody>
      </p:sp>
      <p:sp>
        <p:nvSpPr>
          <p:cNvPr id="4" name="Slide Number Placeholder 3"/>
          <p:cNvSpPr>
            <a:spLocks noGrp="1"/>
          </p:cNvSpPr>
          <p:nvPr>
            <p:ph type="sldNum" sz="quarter" idx="10"/>
          </p:nvPr>
        </p:nvSpPr>
        <p:spPr/>
        <p:txBody>
          <a:bodyPr/>
          <a:lstStyle/>
          <a:p>
            <a:fld id="{276AB700-AC1F-984C-BACF-4883DBAA0DE3}" type="slidenum">
              <a:rPr lang="en-US" smtClean="0"/>
              <a:t>9</a:t>
            </a:fld>
            <a:endParaRPr lang="en-US"/>
          </a:p>
        </p:txBody>
      </p:sp>
    </p:spTree>
    <p:extLst>
      <p:ext uri="{BB962C8B-B14F-4D97-AF65-F5344CB8AC3E}">
        <p14:creationId xmlns:p14="http://schemas.microsoft.com/office/powerpoint/2010/main" val="302938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is what we want our mass rapid transit solution to deliver</a:t>
            </a:r>
          </a:p>
          <a:p>
            <a:r>
              <a:rPr lang="en-GB" baseline="0" dirty="0"/>
              <a:t>At the moment, our feeling is that AVRT offers most potential to deliver these objectives at an affordable price</a:t>
            </a:r>
          </a:p>
          <a:p>
            <a:r>
              <a:rPr lang="en-GB" baseline="0" dirty="0"/>
              <a:t>Other solutions, including light rail, </a:t>
            </a:r>
            <a:r>
              <a:rPr lang="en-GB" baseline="0" dirty="0" smtClean="0"/>
              <a:t>are also being considered</a:t>
            </a:r>
            <a:endParaRPr lang="en-GB" baseline="0" dirty="0"/>
          </a:p>
          <a:p>
            <a:r>
              <a:rPr lang="en-GB" baseline="0" dirty="0"/>
              <a:t>They have many common elements, including the need to support growth beyond the greenbelt and the likely need to tunnel in the city centre</a:t>
            </a:r>
          </a:p>
          <a:p>
            <a:r>
              <a:rPr lang="en-GB" baseline="0" dirty="0"/>
              <a:t>We have commissioned an independent study to consider which mass rapid transit solution to take forward</a:t>
            </a:r>
          </a:p>
          <a:p>
            <a:endParaRPr lang="en-GB" dirty="0"/>
          </a:p>
        </p:txBody>
      </p:sp>
      <p:sp>
        <p:nvSpPr>
          <p:cNvPr id="4" name="Slide Number Placeholder 3"/>
          <p:cNvSpPr>
            <a:spLocks noGrp="1"/>
          </p:cNvSpPr>
          <p:nvPr>
            <p:ph type="sldNum" sz="quarter" idx="10"/>
          </p:nvPr>
        </p:nvSpPr>
        <p:spPr/>
        <p:txBody>
          <a:bodyPr/>
          <a:lstStyle/>
          <a:p>
            <a:fld id="{276AB700-AC1F-984C-BACF-4883DBAA0DE3}" type="slidenum">
              <a:rPr lang="en-US" smtClean="0"/>
              <a:t>12</a:t>
            </a:fld>
            <a:endParaRPr lang="en-US"/>
          </a:p>
        </p:txBody>
      </p:sp>
    </p:spTree>
    <p:extLst>
      <p:ext uri="{BB962C8B-B14F-4D97-AF65-F5344CB8AC3E}">
        <p14:creationId xmlns:p14="http://schemas.microsoft.com/office/powerpoint/2010/main" val="353473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a:t>
            </a:r>
            <a:r>
              <a:rPr lang="en-GB" baseline="0" dirty="0"/>
              <a:t> schematic representation of a mass rapid transit scheme for Cambridge, which maximises the benefits of existing north-south connectivity and proposed East West improvements </a:t>
            </a:r>
          </a:p>
          <a:p>
            <a:r>
              <a:rPr lang="en-GB" baseline="0" dirty="0"/>
              <a:t>The network is conceptual and indicative</a:t>
            </a:r>
          </a:p>
          <a:p>
            <a:r>
              <a:rPr lang="en-GB" baseline="0" dirty="0"/>
              <a:t>It would be designed around the eventual east-west connectivity solution(s), to seamlessly integrate</a:t>
            </a:r>
          </a:p>
          <a:p>
            <a:r>
              <a:rPr lang="en-GB" baseline="0" dirty="0"/>
              <a:t>It is based on the premise of an AVRT network, but the concept would hold with a more traditional light rail solution</a:t>
            </a:r>
          </a:p>
          <a:p>
            <a:r>
              <a:rPr lang="en-GB" baseline="0" dirty="0"/>
              <a:t>It should seamlessly integrate the city-centre with the key out of town employment nodes (north, south, east, west)</a:t>
            </a:r>
          </a:p>
          <a:p>
            <a:r>
              <a:rPr lang="en-GB" baseline="0" dirty="0"/>
              <a:t>It should incorporate park and ride facilities</a:t>
            </a:r>
          </a:p>
          <a:p>
            <a:r>
              <a:rPr lang="en-GB" baseline="0" dirty="0"/>
              <a:t>It should allow movement around the city centre, probably underground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solution works with either a high speed or a metro service East West rail – but a truly integrated AVRT type system across the corridor could help to manage the trade-offs between speed and housing delivery. Interchange must be seamless. Ticketing, signage. Familiarity will make people inclined to use it across the network. </a:t>
            </a:r>
            <a:endParaRPr lang="en-GB" dirty="0"/>
          </a:p>
          <a:p>
            <a:endParaRPr lang="en-GB" baseline="0" dirty="0"/>
          </a:p>
          <a:p>
            <a:r>
              <a:rPr lang="en-GB" baseline="0" dirty="0"/>
              <a:t>We think this is the right solution for Cambridge irrespective of the Oxford to Cambridge corridor, but the two together could be really </a:t>
            </a:r>
            <a:r>
              <a:rPr lang="en-GB" baseline="0" dirty="0" smtClean="0"/>
              <a:t>transformational</a:t>
            </a:r>
          </a:p>
          <a:p>
            <a:r>
              <a:rPr lang="en-GB" baseline="0" dirty="0" smtClean="0"/>
              <a:t>Two key points of intersection with the </a:t>
            </a:r>
            <a:r>
              <a:rPr lang="en-GB" baseline="0" dirty="0" err="1" smtClean="0"/>
              <a:t>CaMKOx</a:t>
            </a:r>
            <a:r>
              <a:rPr lang="en-GB" baseline="0" dirty="0" smtClean="0"/>
              <a:t> corridor are </a:t>
            </a:r>
            <a:r>
              <a:rPr lang="en-GB" baseline="0" dirty="0" err="1" smtClean="0"/>
              <a:t>Girton</a:t>
            </a:r>
            <a:r>
              <a:rPr lang="en-GB" baseline="0" dirty="0" smtClean="0"/>
              <a:t> (expressway) and Cambridge South (East West Rail) – we will come back to these</a:t>
            </a:r>
            <a:endParaRPr lang="en-GB" baseline="0" dirty="0"/>
          </a:p>
          <a:p>
            <a:r>
              <a:rPr lang="en-GB" baseline="0" dirty="0"/>
              <a:t>Big advantage of this scheme is that the outlying spurs (the orange, at grade branches) can be flexible to future development opportunities</a:t>
            </a:r>
          </a:p>
          <a:p>
            <a:r>
              <a:rPr lang="en-GB" baseline="0" dirty="0"/>
              <a:t>It allows Cambridge to grow by a) a step change in reducing car traffic in the city centre, b) allowing development out of town without compromising greenbelt, which is important to Cambridge’s environment and quality of life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Cambridge keen to be a pioneer in a potential national solution (to the problem of congestion in smaller cities which are unlikely ever to have the patronage needed to support a more traditional metro network)  </a:t>
            </a:r>
          </a:p>
          <a:p>
            <a:r>
              <a:rPr lang="en-GB" baseline="0" dirty="0"/>
              <a:t>The ask is – fund this across three cities. Risks and development costs can then be shared. We will play our part but looking to NIC to support our proposition to government that they should part fund feasibility studies and further development (subject to the conclusions of our independent review).</a:t>
            </a:r>
          </a:p>
        </p:txBody>
      </p:sp>
      <p:sp>
        <p:nvSpPr>
          <p:cNvPr id="4" name="Slide Number Placeholder 3"/>
          <p:cNvSpPr>
            <a:spLocks noGrp="1"/>
          </p:cNvSpPr>
          <p:nvPr>
            <p:ph type="sldNum" sz="quarter" idx="10"/>
          </p:nvPr>
        </p:nvSpPr>
        <p:spPr/>
        <p:txBody>
          <a:bodyPr/>
          <a:lstStyle/>
          <a:p>
            <a:fld id="{276AB700-AC1F-984C-BACF-4883DBAA0DE3}" type="slidenum">
              <a:rPr lang="en-US" smtClean="0"/>
              <a:t>14</a:t>
            </a:fld>
            <a:endParaRPr lang="en-US"/>
          </a:p>
        </p:txBody>
      </p:sp>
    </p:spTree>
    <p:extLst>
      <p:ext uri="{BB962C8B-B14F-4D97-AF65-F5344CB8AC3E}">
        <p14:creationId xmlns:p14="http://schemas.microsoft.com/office/powerpoint/2010/main" val="1597328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7"/>
            <a:ext cx="9144000" cy="685721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2533356-448A-D343-B21E-26D855002314}" type="datetimeFigureOut">
              <a:rPr lang="en-US" smtClean="0"/>
              <a:t>2/27/2018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FE3EDB6-F95E-DC45-9A13-722F6C5EA73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2533356-448A-D343-B21E-26D855002314}" type="datetimeFigureOut">
              <a:rPr lang="en-US" smtClean="0"/>
              <a:t>2/27/2018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FE3EDB6-F95E-DC45-9A13-722F6C5EA73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Two Objects to Right">
    <p:spTree>
      <p:nvGrpSpPr>
        <p:cNvPr id="1" name=""/>
        <p:cNvGrpSpPr/>
        <p:nvPr/>
      </p:nvGrpSpPr>
      <p:grpSpPr>
        <a:xfrm>
          <a:off x="0" y="0"/>
          <a:ext cx="0" cy="0"/>
          <a:chOff x="0" y="0"/>
          <a:chExt cx="0" cy="0"/>
        </a:xfrm>
      </p:grpSpPr>
      <p:sp>
        <p:nvSpPr>
          <p:cNvPr id="2" name="Title 1"/>
          <p:cNvSpPr>
            <a:spLocks noGrp="1"/>
          </p:cNvSpPr>
          <p:nvPr>
            <p:ph type="title"/>
          </p:nvPr>
        </p:nvSpPr>
        <p:spPr>
          <a:xfrm>
            <a:off x="608400" y="608400"/>
            <a:ext cx="7938333" cy="372328"/>
          </a:xfrm>
          <a:prstGeom prst="rect">
            <a:avLst/>
          </a:prstGeo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608400" y="1522800"/>
            <a:ext cx="5187563" cy="4424400"/>
          </a:xfrm>
          <a:prstGeom prst="rect">
            <a:avLst/>
          </a:prstGeom>
        </p:spPr>
        <p:txBody>
          <a:bodyPr/>
          <a:lstStyle/>
          <a:p>
            <a:pPr lvl="0"/>
            <a:r>
              <a:rPr lang="en-US" noProof="0"/>
              <a:t>Edit Master text styles</a:t>
            </a:r>
          </a:p>
          <a:p>
            <a:pPr lvl="1"/>
            <a:r>
              <a:rPr lang="en-US" noProof="0"/>
              <a:t>Second level</a:t>
            </a:r>
          </a:p>
        </p:txBody>
      </p:sp>
      <p:sp>
        <p:nvSpPr>
          <p:cNvPr id="4" name="Date Placeholder 3"/>
          <p:cNvSpPr>
            <a:spLocks noGrp="1"/>
          </p:cNvSpPr>
          <p:nvPr>
            <p:ph type="dt" sz="half" idx="10"/>
          </p:nvPr>
        </p:nvSpPr>
        <p:spPr>
          <a:xfrm>
            <a:off x="7157989" y="6359465"/>
            <a:ext cx="1115144" cy="365125"/>
          </a:xfrm>
          <a:prstGeom prst="rect">
            <a:avLst/>
          </a:prstGeom>
        </p:spPr>
        <p:txBody>
          <a:bodyPr/>
          <a:lstStyle/>
          <a:p>
            <a:r>
              <a:rPr lang="en-US" noProof="0"/>
              <a:t>January 2018</a:t>
            </a:r>
            <a:endParaRPr lang="en-GB" noProof="0" dirty="0"/>
          </a:p>
        </p:txBody>
      </p:sp>
      <p:sp>
        <p:nvSpPr>
          <p:cNvPr id="5" name="Footer Placeholder 4"/>
          <p:cNvSpPr>
            <a:spLocks noGrp="1"/>
          </p:cNvSpPr>
          <p:nvPr>
            <p:ph type="ftr" sz="quarter" idx="11"/>
          </p:nvPr>
        </p:nvSpPr>
        <p:spPr>
          <a:xfrm>
            <a:off x="2159732" y="6359465"/>
            <a:ext cx="4824536" cy="365125"/>
          </a:xfrm>
          <a:prstGeom prst="rect">
            <a:avLst/>
          </a:prstGeom>
        </p:spPr>
        <p:txBody>
          <a:bodyPr/>
          <a:lstStyle/>
          <a:p>
            <a:endParaRPr lang="en-GB" noProof="0" dirty="0"/>
          </a:p>
        </p:txBody>
      </p:sp>
      <p:sp>
        <p:nvSpPr>
          <p:cNvPr id="6" name="Slide Number Placeholder 5"/>
          <p:cNvSpPr>
            <a:spLocks noGrp="1"/>
          </p:cNvSpPr>
          <p:nvPr>
            <p:ph type="sldNum" sz="quarter" idx="12"/>
          </p:nvPr>
        </p:nvSpPr>
        <p:spPr>
          <a:xfrm>
            <a:off x="8316416" y="6359465"/>
            <a:ext cx="232272" cy="365125"/>
          </a:xfrm>
          <a:prstGeom prst="rect">
            <a:avLst/>
          </a:prstGeom>
        </p:spPr>
        <p:txBody>
          <a:bodyPr/>
          <a:lstStyle/>
          <a:p>
            <a:fld id="{102C06EB-B0EA-4EA0-B2B5-0D829000A798}" type="slidenum">
              <a:rPr lang="en-GB" noProof="0" smtClean="0"/>
              <a:t>‹#›</a:t>
            </a:fld>
            <a:endParaRPr lang="en-GB" noProof="0" dirty="0"/>
          </a:p>
        </p:txBody>
      </p:sp>
      <p:sp>
        <p:nvSpPr>
          <p:cNvPr id="10" name="Content Placeholder 9"/>
          <p:cNvSpPr>
            <a:spLocks noGrp="1"/>
          </p:cNvSpPr>
          <p:nvPr>
            <p:ph sz="quarter" idx="13"/>
          </p:nvPr>
        </p:nvSpPr>
        <p:spPr>
          <a:xfrm>
            <a:off x="6100763" y="1530350"/>
            <a:ext cx="2448000" cy="2054225"/>
          </a:xfrm>
          <a:prstGeom prst="rect">
            <a:avLst/>
          </a:prstGeom>
        </p:spPr>
        <p:txBody>
          <a:bodyPr/>
          <a:lstStyle/>
          <a:p>
            <a:pPr lvl="0"/>
            <a:r>
              <a:rPr lang="en-US" noProof="0"/>
              <a:t>Edit Master text styles</a:t>
            </a:r>
          </a:p>
          <a:p>
            <a:pPr lvl="1"/>
            <a:r>
              <a:rPr lang="en-US" noProof="0"/>
              <a:t>Second level</a:t>
            </a:r>
          </a:p>
        </p:txBody>
      </p:sp>
      <p:sp>
        <p:nvSpPr>
          <p:cNvPr id="12" name="Content Placeholder 11"/>
          <p:cNvSpPr>
            <a:spLocks noGrp="1"/>
          </p:cNvSpPr>
          <p:nvPr>
            <p:ph sz="quarter" idx="14"/>
          </p:nvPr>
        </p:nvSpPr>
        <p:spPr>
          <a:xfrm>
            <a:off x="6100763" y="3895725"/>
            <a:ext cx="2448000" cy="2055600"/>
          </a:xfrm>
          <a:prstGeom prst="rect">
            <a:avLst/>
          </a:prstGeom>
        </p:spPr>
        <p:txBody>
          <a:body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453316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Width Object">
    <p:spTree>
      <p:nvGrpSpPr>
        <p:cNvPr id="1" name=""/>
        <p:cNvGrpSpPr/>
        <p:nvPr/>
      </p:nvGrpSpPr>
      <p:grpSpPr>
        <a:xfrm>
          <a:off x="0" y="0"/>
          <a:ext cx="0" cy="0"/>
          <a:chOff x="0" y="0"/>
          <a:chExt cx="0" cy="0"/>
        </a:xfrm>
      </p:grpSpPr>
      <p:sp>
        <p:nvSpPr>
          <p:cNvPr id="2" name="Title 1"/>
          <p:cNvSpPr>
            <a:spLocks noGrp="1"/>
          </p:cNvSpPr>
          <p:nvPr>
            <p:ph type="title"/>
          </p:nvPr>
        </p:nvSpPr>
        <p:spPr>
          <a:xfrm>
            <a:off x="608400" y="608400"/>
            <a:ext cx="7938333" cy="372328"/>
          </a:xfrm>
          <a:prstGeom prst="rect">
            <a:avLst/>
          </a:prstGeom>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a:xfrm>
            <a:off x="7157989" y="6359465"/>
            <a:ext cx="1115144" cy="365125"/>
          </a:xfrm>
          <a:prstGeom prst="rect">
            <a:avLst/>
          </a:prstGeom>
        </p:spPr>
        <p:txBody>
          <a:bodyPr/>
          <a:lstStyle/>
          <a:p>
            <a:r>
              <a:rPr lang="en-US" noProof="0"/>
              <a:t>January 2018</a:t>
            </a:r>
            <a:endParaRPr lang="en-GB" noProof="0" dirty="0"/>
          </a:p>
        </p:txBody>
      </p:sp>
      <p:sp>
        <p:nvSpPr>
          <p:cNvPr id="5" name="Footer Placeholder 4"/>
          <p:cNvSpPr>
            <a:spLocks noGrp="1"/>
          </p:cNvSpPr>
          <p:nvPr>
            <p:ph type="ftr" sz="quarter" idx="11"/>
          </p:nvPr>
        </p:nvSpPr>
        <p:spPr>
          <a:xfrm>
            <a:off x="2159732" y="6359465"/>
            <a:ext cx="4824536" cy="365125"/>
          </a:xfrm>
          <a:prstGeom prst="rect">
            <a:avLst/>
          </a:prstGeom>
        </p:spPr>
        <p:txBody>
          <a:bodyPr/>
          <a:lstStyle/>
          <a:p>
            <a:endParaRPr lang="en-GB" noProof="0" dirty="0"/>
          </a:p>
        </p:txBody>
      </p:sp>
      <p:sp>
        <p:nvSpPr>
          <p:cNvPr id="6" name="Slide Number Placeholder 5"/>
          <p:cNvSpPr>
            <a:spLocks noGrp="1"/>
          </p:cNvSpPr>
          <p:nvPr>
            <p:ph type="sldNum" sz="quarter" idx="12"/>
          </p:nvPr>
        </p:nvSpPr>
        <p:spPr>
          <a:xfrm>
            <a:off x="8316416" y="6359465"/>
            <a:ext cx="232272" cy="365125"/>
          </a:xfrm>
          <a:prstGeom prst="rect">
            <a:avLst/>
          </a:prstGeom>
        </p:spPr>
        <p:txBody>
          <a:bodyPr/>
          <a:lstStyle/>
          <a:p>
            <a:fld id="{102C06EB-B0EA-4EA0-B2B5-0D829000A798}" type="slidenum">
              <a:rPr lang="en-GB" noProof="0" smtClean="0"/>
              <a:t>‹#›</a:t>
            </a:fld>
            <a:endParaRPr lang="en-GB" noProof="0" dirty="0"/>
          </a:p>
        </p:txBody>
      </p:sp>
      <p:sp>
        <p:nvSpPr>
          <p:cNvPr id="7" name="Content Placeholder 6"/>
          <p:cNvSpPr>
            <a:spLocks noGrp="1"/>
          </p:cNvSpPr>
          <p:nvPr>
            <p:ph sz="quarter" idx="14"/>
          </p:nvPr>
        </p:nvSpPr>
        <p:spPr>
          <a:xfrm>
            <a:off x="611188" y="1530350"/>
            <a:ext cx="7956550" cy="4432300"/>
          </a:xfrm>
          <a:prstGeom prst="rect">
            <a:avLst/>
          </a:prstGeom>
        </p:spPr>
        <p:txBody>
          <a:body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78447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D81A94-3741-4E04-B77A-9F6C64D97007}"/>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CAEAED3A-ACE2-4A41-806F-1895BA8765C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A7F318E3-5CE6-4F69-A44A-3BFA7D7745C6}"/>
              </a:ext>
            </a:extLst>
          </p:cNvPr>
          <p:cNvSpPr>
            <a:spLocks noGrp="1"/>
          </p:cNvSpPr>
          <p:nvPr>
            <p:ph type="dt" sz="half" idx="10"/>
          </p:nvPr>
        </p:nvSpPr>
        <p:spPr>
          <a:xfrm>
            <a:off x="7157989" y="6359465"/>
            <a:ext cx="1115144" cy="365125"/>
          </a:xfrm>
          <a:prstGeom prst="rect">
            <a:avLst/>
          </a:prstGeom>
        </p:spPr>
        <p:txBody>
          <a:bodyPr/>
          <a:lstStyle/>
          <a:p>
            <a:r>
              <a:rPr lang="en-US"/>
              <a:t>January 2018</a:t>
            </a:r>
            <a:endParaRPr lang="en-GB"/>
          </a:p>
        </p:txBody>
      </p:sp>
      <p:sp>
        <p:nvSpPr>
          <p:cNvPr id="5" name="Footer Placeholder 4">
            <a:extLst>
              <a:ext uri="{FF2B5EF4-FFF2-40B4-BE49-F238E27FC236}">
                <a16:creationId xmlns="" xmlns:a16="http://schemas.microsoft.com/office/drawing/2014/main" id="{F755AF1E-EA62-42A8-85FC-038C264D5125}"/>
              </a:ext>
            </a:extLst>
          </p:cNvPr>
          <p:cNvSpPr>
            <a:spLocks noGrp="1"/>
          </p:cNvSpPr>
          <p:nvPr>
            <p:ph type="ftr" sz="quarter" idx="11"/>
          </p:nvPr>
        </p:nvSpPr>
        <p:spPr>
          <a:xfrm>
            <a:off x="2159732" y="6359465"/>
            <a:ext cx="4824536"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EEDF0005-1FC8-4F88-B8A7-385EA9024ACA}"/>
              </a:ext>
            </a:extLst>
          </p:cNvPr>
          <p:cNvSpPr>
            <a:spLocks noGrp="1"/>
          </p:cNvSpPr>
          <p:nvPr>
            <p:ph type="sldNum" sz="quarter" idx="12"/>
          </p:nvPr>
        </p:nvSpPr>
        <p:spPr>
          <a:xfrm>
            <a:off x="8316416" y="6359465"/>
            <a:ext cx="232272" cy="365125"/>
          </a:xfrm>
          <a:prstGeom prst="rect">
            <a:avLst/>
          </a:prstGeom>
        </p:spPr>
        <p:txBody>
          <a:bodyPr/>
          <a:lstStyle/>
          <a:p>
            <a:fld id="{7D357E71-4C84-4FA0-A553-FD99A6AE0383}" type="slidenum">
              <a:rPr lang="en-GB" smtClean="0"/>
              <a:t>‹#›</a:t>
            </a:fld>
            <a:endParaRPr lang="en-GB"/>
          </a:p>
        </p:txBody>
      </p:sp>
    </p:spTree>
    <p:extLst>
      <p:ext uri="{BB962C8B-B14F-4D97-AF65-F5344CB8AC3E}">
        <p14:creationId xmlns:p14="http://schemas.microsoft.com/office/powerpoint/2010/main" val="4273776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400" y="608400"/>
            <a:ext cx="7938333" cy="372328"/>
          </a:xfrm>
          <a:prstGeom prst="rect">
            <a:avLst/>
          </a:prstGeom>
        </p:spPr>
        <p:txBody>
          <a:bodyPr/>
          <a:lstStyle/>
          <a:p>
            <a:r>
              <a:rPr lang="en-GB" noProof="0" dirty="0"/>
              <a:t>Click to edit Master title style</a:t>
            </a:r>
          </a:p>
        </p:txBody>
      </p:sp>
      <p:sp>
        <p:nvSpPr>
          <p:cNvPr id="3" name="Content Placeholder 2"/>
          <p:cNvSpPr>
            <a:spLocks noGrp="1"/>
          </p:cNvSpPr>
          <p:nvPr>
            <p:ph idx="1"/>
          </p:nvPr>
        </p:nvSpPr>
        <p:spPr>
          <a:xfrm>
            <a:off x="608400" y="1522800"/>
            <a:ext cx="6840000" cy="4424400"/>
          </a:xfrm>
        </p:spPr>
        <p:txBody>
          <a:bodyPr/>
          <a:lstStyle/>
          <a:p>
            <a:pPr lvl="0"/>
            <a:r>
              <a:rPr lang="en-GB" noProof="0" dirty="0"/>
              <a:t>Click to edit Master text styles</a:t>
            </a:r>
          </a:p>
          <a:p>
            <a:pPr lvl="1"/>
            <a:r>
              <a:rPr lang="en-GB" noProof="0" dirty="0"/>
              <a:t>Second level</a:t>
            </a:r>
          </a:p>
        </p:txBody>
      </p:sp>
      <p:sp>
        <p:nvSpPr>
          <p:cNvPr id="5" name="Footer Placeholder 4"/>
          <p:cNvSpPr>
            <a:spLocks noGrp="1"/>
          </p:cNvSpPr>
          <p:nvPr>
            <p:ph type="ftr" sz="quarter" idx="11"/>
          </p:nvPr>
        </p:nvSpPr>
        <p:spPr>
          <a:xfrm>
            <a:off x="2159732" y="6359465"/>
            <a:ext cx="4824536" cy="365125"/>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8316416" y="6359465"/>
            <a:ext cx="232272" cy="365125"/>
          </a:xfrm>
          <a:prstGeom prst="rect">
            <a:avLst/>
          </a:prstGeom>
        </p:spPr>
        <p:txBody>
          <a:bodyPr/>
          <a:lstStyle/>
          <a:p>
            <a:fld id="{102C06EB-B0EA-4EA0-B2B5-0D829000A798}" type="slidenum">
              <a:rPr lang="en-GB" noProof="0" smtClean="0"/>
              <a:t>‹#›</a:t>
            </a:fld>
            <a:endParaRPr lang="en-GB" noProof="0" dirty="0"/>
          </a:p>
        </p:txBody>
      </p:sp>
    </p:spTree>
    <p:extLst>
      <p:ext uri="{BB962C8B-B14F-4D97-AF65-F5344CB8AC3E}">
        <p14:creationId xmlns:p14="http://schemas.microsoft.com/office/powerpoint/2010/main" val="389565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Title Slide Light">
    <p:bg>
      <p:bgRef idx="1001">
        <a:schemeClr val="bg1"/>
      </p:bgRef>
    </p:bg>
    <p:spTree>
      <p:nvGrpSpPr>
        <p:cNvPr id="1" name=""/>
        <p:cNvGrpSpPr/>
        <p:nvPr/>
      </p:nvGrpSpPr>
      <p:grpSpPr>
        <a:xfrm>
          <a:off x="0" y="0"/>
          <a:ext cx="0" cy="0"/>
          <a:chOff x="0" y="0"/>
          <a:chExt cx="0" cy="0"/>
        </a:xfrm>
      </p:grpSpPr>
      <p:sp>
        <p:nvSpPr>
          <p:cNvPr id="12" name="Title 1"/>
          <p:cNvSpPr>
            <a:spLocks noGrp="1"/>
          </p:cNvSpPr>
          <p:nvPr>
            <p:ph type="ctrTitle"/>
          </p:nvPr>
        </p:nvSpPr>
        <p:spPr>
          <a:xfrm>
            <a:off x="4211961" y="2562522"/>
            <a:ext cx="4348806" cy="722511"/>
          </a:xfrm>
          <a:prstGeom prst="rect">
            <a:avLst/>
          </a:prstGeom>
        </p:spPr>
        <p:txBody>
          <a:bodyPr anchor="b" anchorCtr="0"/>
          <a:lstStyle>
            <a:lvl1pPr algn="r">
              <a:defRPr>
                <a:solidFill>
                  <a:schemeClr val="bg2"/>
                </a:solidFill>
              </a:defRPr>
            </a:lvl1pPr>
          </a:lstStyle>
          <a:p>
            <a:r>
              <a:rPr lang="en-US" noProof="0"/>
              <a:t>Click to edit Master title style</a:t>
            </a:r>
            <a:endParaRPr lang="en-GB" noProof="0" dirty="0"/>
          </a:p>
        </p:txBody>
      </p:sp>
      <p:sp>
        <p:nvSpPr>
          <p:cNvPr id="13" name="Subtitle 2"/>
          <p:cNvSpPr>
            <a:spLocks noGrp="1"/>
          </p:cNvSpPr>
          <p:nvPr>
            <p:ph type="subTitle" idx="1"/>
          </p:nvPr>
        </p:nvSpPr>
        <p:spPr>
          <a:xfrm>
            <a:off x="4211960" y="3345433"/>
            <a:ext cx="4348180" cy="731639"/>
          </a:xfrm>
          <a:prstGeom prst="rect">
            <a:avLst/>
          </a:prstGeom>
        </p:spPr>
        <p:txBody>
          <a:bodyPr/>
          <a:lstStyle>
            <a:lvl1pPr marL="0" indent="0" algn="r">
              <a:buNone/>
              <a:defRPr sz="21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4" name="Text Placeholder 10"/>
          <p:cNvSpPr>
            <a:spLocks noGrp="1"/>
          </p:cNvSpPr>
          <p:nvPr>
            <p:ph type="body" sz="quarter" idx="13" hasCustomPrompt="1"/>
          </p:nvPr>
        </p:nvSpPr>
        <p:spPr>
          <a:xfrm>
            <a:off x="4211638" y="4221088"/>
            <a:ext cx="4349750" cy="288032"/>
          </a:xfrm>
          <a:prstGeom prst="rect">
            <a:avLst/>
          </a:prstGeom>
        </p:spPr>
        <p:txBody>
          <a:bodyPr/>
          <a:lstStyle>
            <a:lvl1pPr marL="0" indent="0" algn="r">
              <a:lnSpc>
                <a:spcPts val="1800"/>
              </a:lnSpc>
              <a:spcAft>
                <a:spcPts val="0"/>
              </a:spcAft>
              <a:buNone/>
              <a:defRPr sz="1400" b="0">
                <a:solidFill>
                  <a:schemeClr val="bg2"/>
                </a:solidFill>
              </a:defRPr>
            </a:lvl1pPr>
          </a:lstStyle>
          <a:p>
            <a:pPr lvl="0"/>
            <a:r>
              <a:rPr lang="en-GB" noProof="0" dirty="0"/>
              <a:t>Click to enter client name</a:t>
            </a:r>
          </a:p>
        </p:txBody>
      </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6767" y="1069200"/>
            <a:ext cx="1584000" cy="169165"/>
          </a:xfrm>
          <a:prstGeom prst="rect">
            <a:avLst/>
          </a:prstGeom>
        </p:spPr>
      </p:pic>
      <p:grpSp>
        <p:nvGrpSpPr>
          <p:cNvPr id="17" name="Group 16"/>
          <p:cNvGrpSpPr/>
          <p:nvPr userDrawn="1"/>
        </p:nvGrpSpPr>
        <p:grpSpPr>
          <a:xfrm>
            <a:off x="0" y="0"/>
            <a:ext cx="8863200" cy="6885384"/>
            <a:chOff x="0" y="0"/>
            <a:chExt cx="8863200" cy="6885384"/>
          </a:xfrm>
        </p:grpSpPr>
        <p:pic>
          <p:nvPicPr>
            <p:cNvPr id="18" name="Picture 17" descr="grey gradi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6876256" cy="6876256"/>
            </a:xfrm>
            <a:prstGeom prst="rect">
              <a:avLst/>
            </a:prstGeom>
          </p:spPr>
        </p:pic>
        <p:cxnSp>
          <p:nvCxnSpPr>
            <p:cNvPr id="19" name="Straight Connector 18"/>
            <p:cNvCxnSpPr/>
            <p:nvPr userDrawn="1"/>
          </p:nvCxnSpPr>
          <p:spPr>
            <a:xfrm>
              <a:off x="8863200" y="2534400"/>
              <a:ext cx="0" cy="237626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20" name="Picture 19" descr="chamonix grey.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128"/>
              <a:ext cx="6876256" cy="6876256"/>
            </a:xfrm>
            <a:prstGeom prst="rect">
              <a:avLst/>
            </a:prstGeom>
          </p:spPr>
        </p:pic>
      </p:grpSp>
      <p:sp>
        <p:nvSpPr>
          <p:cNvPr id="5" name="Date Placeholder 4"/>
          <p:cNvSpPr>
            <a:spLocks noGrp="1"/>
          </p:cNvSpPr>
          <p:nvPr>
            <p:ph type="dt" sz="half" idx="14"/>
          </p:nvPr>
        </p:nvSpPr>
        <p:spPr>
          <a:xfrm>
            <a:off x="4211960" y="4509120"/>
            <a:ext cx="4349428" cy="365125"/>
          </a:xfrm>
          <a:prstGeom prst="rect">
            <a:avLst/>
          </a:prstGeom>
        </p:spPr>
        <p:txBody>
          <a:bodyPr/>
          <a:lstStyle>
            <a:lvl1pPr>
              <a:defRPr sz="1400"/>
            </a:lvl1pPr>
          </a:lstStyle>
          <a:p>
            <a:r>
              <a:rPr lang="en-US"/>
              <a:t>January 2018</a:t>
            </a:r>
          </a:p>
        </p:txBody>
      </p:sp>
    </p:spTree>
    <p:extLst>
      <p:ext uri="{BB962C8B-B14F-4D97-AF65-F5344CB8AC3E}">
        <p14:creationId xmlns:p14="http://schemas.microsoft.com/office/powerpoint/2010/main" val="418098034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2533356-448A-D343-B21E-26D855002314}" type="datetimeFigureOut">
              <a:rPr lang="en-US" smtClean="0"/>
              <a:t>2/27/2018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FE3EDB6-F95E-DC45-9A13-722F6C5EA732}"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1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1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1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1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1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1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2533356-448A-D343-B21E-26D855002314}" type="datetimeFigureOut">
              <a:rPr lang="en-US" smtClean="0"/>
              <a:t>2/27/2018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FE3EDB6-F95E-DC45-9A13-722F6C5EA73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2533356-448A-D343-B21E-26D855002314}" type="datetimeFigureOut">
              <a:rPr lang="en-US" smtClean="0"/>
              <a:t>2/27/2018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FE3EDB6-F95E-DC45-9A13-722F6C5EA73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7836986"/>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1" r:id="rId3"/>
    <p:sldLayoutId id="2147483662" r:id="rId4"/>
    <p:sldLayoutId id="2147483663" r:id="rId5"/>
    <p:sldLayoutId id="2147483664" r:id="rId6"/>
    <p:sldLayoutId id="2147483666"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martcambridge.org/"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4775" y="3409242"/>
            <a:ext cx="8239225" cy="623614"/>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GB" sz="3200" dirty="0" smtClean="0"/>
              <a:t>How Can Historic Cities Grow Sustainably? </a:t>
            </a:r>
            <a:br>
              <a:rPr lang="en-GB" sz="3200" dirty="0" smtClean="0"/>
            </a:br>
            <a:r>
              <a:rPr lang="en-GB" sz="3200" dirty="0" smtClean="0"/>
              <a:t>- The Need For Cambridge Rapid Mass Transit</a:t>
            </a:r>
            <a:r>
              <a:rPr lang="en-GB" sz="3600" dirty="0" smtClean="0"/>
              <a:t/>
            </a:r>
            <a:br>
              <a:rPr lang="en-GB" sz="3600" dirty="0" smtClean="0"/>
            </a:br>
            <a:r>
              <a:rPr lang="en-GB" sz="2400" dirty="0" smtClean="0"/>
              <a:t/>
            </a:r>
            <a:br>
              <a:rPr lang="en-GB" sz="2400" dirty="0" smtClean="0"/>
            </a:br>
            <a:r>
              <a:rPr lang="en-GB" sz="2400" dirty="0" smtClean="0"/>
              <a:t>Councillor Lewis Herbert, Leader - Cambridge City Council</a:t>
            </a:r>
            <a:r>
              <a:rPr lang="en-GB" sz="2000" dirty="0" smtClean="0"/>
              <a:t/>
            </a:r>
            <a:br>
              <a:rPr lang="en-GB" sz="2000" dirty="0" smtClean="0"/>
            </a:br>
            <a:r>
              <a:rPr lang="en-GB" sz="2000" b="0" dirty="0" smtClean="0"/>
              <a:t>Portfolio Holder - Strategic Planning, C&amp;P Combined Authority</a:t>
            </a:r>
            <a:br>
              <a:rPr lang="en-GB" sz="2000" b="0" dirty="0" smtClean="0"/>
            </a:br>
            <a:r>
              <a:rPr lang="en-GB" sz="2000" b="0" dirty="0" smtClean="0"/>
              <a:t>and Vice-Chair, Greater Cambridge Partnership (City Deal)</a:t>
            </a:r>
            <a:endParaRPr lang="en-US" sz="2000" b="0" dirty="0"/>
          </a:p>
        </p:txBody>
      </p:sp>
      <p:sp>
        <p:nvSpPr>
          <p:cNvPr id="5" name="Title 1"/>
          <p:cNvSpPr txBox="1">
            <a:spLocks/>
          </p:cNvSpPr>
          <p:nvPr/>
        </p:nvSpPr>
        <p:spPr>
          <a:xfrm>
            <a:off x="1278758" y="4780145"/>
            <a:ext cx="5217841" cy="675654"/>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endParaRPr lang="en-US" sz="2000" b="0" dirty="0"/>
          </a:p>
        </p:txBody>
      </p:sp>
    </p:spTree>
    <p:extLst>
      <p:ext uri="{BB962C8B-B14F-4D97-AF65-F5344CB8AC3E}">
        <p14:creationId xmlns:p14="http://schemas.microsoft.com/office/powerpoint/2010/main" val="366043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7904" y="2562473"/>
            <a:ext cx="4852863" cy="722511"/>
          </a:xfrm>
        </p:spPr>
        <p:txBody>
          <a:bodyPr/>
          <a:lstStyle/>
          <a:p>
            <a:r>
              <a:rPr lang="en-GB" dirty="0">
                <a:solidFill>
                  <a:schemeClr val="tx1"/>
                </a:solidFill>
              </a:rPr>
              <a:t>Cambridge Rapid Mass Transit</a:t>
            </a:r>
            <a:br>
              <a:rPr lang="en-GB" dirty="0">
                <a:solidFill>
                  <a:schemeClr val="tx1"/>
                </a:solidFill>
              </a:rPr>
            </a:br>
            <a:r>
              <a:rPr lang="en-GB" dirty="0">
                <a:solidFill>
                  <a:schemeClr val="tx1"/>
                </a:solidFill>
              </a:rPr>
              <a:t> Options Appraisal</a:t>
            </a:r>
          </a:p>
        </p:txBody>
      </p:sp>
      <p:sp>
        <p:nvSpPr>
          <p:cNvPr id="3" name="Subtitle 2"/>
          <p:cNvSpPr>
            <a:spLocks noGrp="1"/>
          </p:cNvSpPr>
          <p:nvPr>
            <p:ph type="subTitle" idx="1"/>
          </p:nvPr>
        </p:nvSpPr>
        <p:spPr>
          <a:xfrm>
            <a:off x="1691680" y="3345433"/>
            <a:ext cx="6940468" cy="731639"/>
          </a:xfrm>
        </p:spPr>
        <p:txBody>
          <a:bodyPr/>
          <a:lstStyle/>
          <a:p>
            <a:r>
              <a:rPr lang="en-GB" dirty="0"/>
              <a:t>‘</a:t>
            </a:r>
            <a:r>
              <a:rPr lang="en-GB" b="1" dirty="0"/>
              <a:t>C</a:t>
            </a:r>
            <a:r>
              <a:rPr lang="en-GB" dirty="0"/>
              <a:t>ambridgeshire </a:t>
            </a:r>
            <a:r>
              <a:rPr lang="en-GB" b="1" dirty="0"/>
              <a:t>A</a:t>
            </a:r>
            <a:r>
              <a:rPr lang="en-GB" dirty="0"/>
              <a:t>utonomous </a:t>
            </a:r>
            <a:r>
              <a:rPr lang="en-GB" b="1" dirty="0"/>
              <a:t>M</a:t>
            </a:r>
            <a:r>
              <a:rPr lang="en-GB" dirty="0"/>
              <a:t>etro’ (</a:t>
            </a:r>
            <a:r>
              <a:rPr lang="en-GB" b="1" dirty="0"/>
              <a:t>CAM</a:t>
            </a:r>
            <a:r>
              <a:rPr lang="en-GB" dirty="0"/>
              <a:t>): The Proposition</a:t>
            </a:r>
          </a:p>
        </p:txBody>
      </p:sp>
      <p:sp>
        <p:nvSpPr>
          <p:cNvPr id="6" name="Text Placeholder 3">
            <a:extLst>
              <a:ext uri="{FF2B5EF4-FFF2-40B4-BE49-F238E27FC236}">
                <a16:creationId xmlns="" xmlns:a16="http://schemas.microsoft.com/office/drawing/2014/main" id="{105BC227-01BB-4571-8A3F-375BD472A5A8}"/>
              </a:ext>
            </a:extLst>
          </p:cNvPr>
          <p:cNvSpPr>
            <a:spLocks noGrp="1"/>
          </p:cNvSpPr>
          <p:nvPr>
            <p:ph type="body" sz="quarter" idx="13"/>
          </p:nvPr>
        </p:nvSpPr>
        <p:spPr>
          <a:xfrm>
            <a:off x="3851920" y="3861048"/>
            <a:ext cx="4709468" cy="432048"/>
          </a:xfrm>
        </p:spPr>
        <p:txBody>
          <a:bodyPr>
            <a:noAutofit/>
          </a:bodyPr>
          <a:lstStyle/>
          <a:p>
            <a:r>
              <a:rPr lang="en-GB" sz="2400" dirty="0">
                <a:solidFill>
                  <a:schemeClr val="tx1"/>
                </a:solidFill>
              </a:rPr>
              <a:t>Greater Cambridge Partnership </a:t>
            </a:r>
            <a:br>
              <a:rPr lang="en-GB" sz="2400" dirty="0">
                <a:solidFill>
                  <a:schemeClr val="tx1"/>
                </a:solidFill>
              </a:rPr>
            </a:br>
            <a:r>
              <a:rPr lang="en-GB" sz="2400" dirty="0" smtClean="0">
                <a:solidFill>
                  <a:schemeClr val="tx1"/>
                </a:solidFill>
              </a:rPr>
              <a:t>and </a:t>
            </a:r>
            <a:br>
              <a:rPr lang="en-GB" sz="2400" dirty="0" smtClean="0">
                <a:solidFill>
                  <a:schemeClr val="tx1"/>
                </a:solidFill>
              </a:rPr>
            </a:br>
            <a:r>
              <a:rPr lang="en-GB" sz="2400" dirty="0" smtClean="0">
                <a:solidFill>
                  <a:schemeClr val="tx1"/>
                </a:solidFill>
              </a:rPr>
              <a:t>Cambridgeshire </a:t>
            </a:r>
            <a:r>
              <a:rPr lang="en-GB" sz="2400" dirty="0">
                <a:solidFill>
                  <a:schemeClr val="tx1"/>
                </a:solidFill>
              </a:rPr>
              <a:t>and Peterborough Combined Authority</a:t>
            </a:r>
            <a:br>
              <a:rPr lang="en-GB" sz="2400" dirty="0">
                <a:solidFill>
                  <a:schemeClr val="tx1"/>
                </a:solidFill>
              </a:rPr>
            </a:br>
            <a:endParaRPr lang="en-GB" sz="2400" dirty="0">
              <a:solidFill>
                <a:schemeClr val="tx1"/>
              </a:solidFill>
            </a:endParaRPr>
          </a:p>
        </p:txBody>
      </p:sp>
      <p:sp>
        <p:nvSpPr>
          <p:cNvPr id="5" name="Date Placeholder 4">
            <a:extLst>
              <a:ext uri="{FF2B5EF4-FFF2-40B4-BE49-F238E27FC236}">
                <a16:creationId xmlns="" xmlns:a16="http://schemas.microsoft.com/office/drawing/2014/main" id="{768AE8E2-AF21-4F9A-84E8-E2937965FFCA}"/>
              </a:ext>
            </a:extLst>
          </p:cNvPr>
          <p:cNvSpPr>
            <a:spLocks noGrp="1"/>
          </p:cNvSpPr>
          <p:nvPr>
            <p:ph type="dt" sz="half" idx="14"/>
          </p:nvPr>
        </p:nvSpPr>
        <p:spPr>
          <a:xfrm>
            <a:off x="4111004" y="4928000"/>
            <a:ext cx="4349428" cy="365125"/>
          </a:xfrm>
        </p:spPr>
        <p:txBody>
          <a:bodyPr/>
          <a:lstStyle/>
          <a:p>
            <a:r>
              <a:rPr lang="en-US" dirty="0" smtClean="0"/>
              <a:t>January 2018 - report on Combined Authority and Greater Cambridge Partnership websites.</a:t>
            </a:r>
            <a:endParaRPr lang="en-US" dirty="0"/>
          </a:p>
        </p:txBody>
      </p:sp>
    </p:spTree>
    <p:extLst>
      <p:ext uri="{BB962C8B-B14F-4D97-AF65-F5344CB8AC3E}">
        <p14:creationId xmlns:p14="http://schemas.microsoft.com/office/powerpoint/2010/main" val="3073339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91" y="392376"/>
            <a:ext cx="7938333" cy="372328"/>
          </a:xfrm>
        </p:spPr>
        <p:txBody>
          <a:bodyPr/>
          <a:lstStyle/>
          <a:p>
            <a:r>
              <a:rPr lang="en-GB" b="1" dirty="0" smtClean="0"/>
              <a:t>CAM - Cam Metro </a:t>
            </a:r>
            <a:r>
              <a:rPr lang="en-GB" dirty="0" smtClean="0"/>
              <a:t>- the vision</a:t>
            </a:r>
            <a:br>
              <a:rPr lang="en-GB" dirty="0" smtClean="0"/>
            </a:br>
            <a:r>
              <a:rPr lang="en-GB" sz="2800" dirty="0" smtClean="0"/>
              <a:t>Project being led by the Mayor/Combined Authority</a:t>
            </a:r>
            <a:endParaRPr lang="en-GB" sz="2800" dirty="0"/>
          </a:p>
        </p:txBody>
      </p:sp>
      <p:sp>
        <p:nvSpPr>
          <p:cNvPr id="3" name="Slide Number Placeholder 2">
            <a:extLst>
              <a:ext uri="{FF2B5EF4-FFF2-40B4-BE49-F238E27FC236}">
                <a16:creationId xmlns="" xmlns:a16="http://schemas.microsoft.com/office/drawing/2014/main" id="{954CB780-1E97-48AC-A0D6-7D1000DE757A}"/>
              </a:ext>
            </a:extLst>
          </p:cNvPr>
          <p:cNvSpPr>
            <a:spLocks noGrp="1"/>
          </p:cNvSpPr>
          <p:nvPr>
            <p:ph type="sldNum" sz="quarter" idx="12"/>
          </p:nvPr>
        </p:nvSpPr>
        <p:spPr/>
        <p:txBody>
          <a:bodyPr/>
          <a:lstStyle/>
          <a:p>
            <a:endParaRPr lang="en-GB" noProof="0" dirty="0"/>
          </a:p>
        </p:txBody>
      </p:sp>
      <p:pic>
        <p:nvPicPr>
          <p:cNvPr id="6" name="Picture 5">
            <a:extLst>
              <a:ext uri="{FF2B5EF4-FFF2-40B4-BE49-F238E27FC236}">
                <a16:creationId xmlns="" xmlns:a16="http://schemas.microsoft.com/office/drawing/2014/main" id="{B09CB452-FDC3-45EA-B6F2-17AC0F05A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57" y="1659058"/>
            <a:ext cx="6931643" cy="4700407"/>
          </a:xfrm>
          <a:prstGeom prst="rect">
            <a:avLst/>
          </a:prstGeom>
        </p:spPr>
      </p:pic>
    </p:spTree>
    <p:extLst>
      <p:ext uri="{BB962C8B-B14F-4D97-AF65-F5344CB8AC3E}">
        <p14:creationId xmlns:p14="http://schemas.microsoft.com/office/powerpoint/2010/main" val="152200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0" y="457200"/>
            <a:ext cx="8514159" cy="1600200"/>
          </a:xfrm>
        </p:spPr>
        <p:txBody>
          <a:bodyPr anchor="t"/>
          <a:lstStyle/>
          <a:p>
            <a:r>
              <a:rPr lang="en-GB" sz="4400" b="1" dirty="0">
                <a:solidFill>
                  <a:srgbClr val="122130"/>
                </a:solidFill>
                <a:latin typeface="+mn-lt"/>
              </a:rPr>
              <a:t>Principles of a mass transit solution</a:t>
            </a:r>
          </a:p>
        </p:txBody>
      </p:sp>
      <p:sp>
        <p:nvSpPr>
          <p:cNvPr id="3" name="Content Placeholder 2"/>
          <p:cNvSpPr>
            <a:spLocks noGrp="1"/>
          </p:cNvSpPr>
          <p:nvPr>
            <p:ph idx="1"/>
          </p:nvPr>
        </p:nvSpPr>
        <p:spPr>
          <a:xfrm>
            <a:off x="716678" y="1173142"/>
            <a:ext cx="6781401" cy="5695476"/>
          </a:xfrm>
        </p:spPr>
        <p:txBody>
          <a:bodyPr>
            <a:normAutofit fontScale="62500" lnSpcReduction="20000"/>
          </a:bodyPr>
          <a:lstStyle/>
          <a:p>
            <a:pPr marL="0" indent="0">
              <a:lnSpc>
                <a:spcPct val="100000"/>
              </a:lnSpc>
              <a:buNone/>
            </a:pPr>
            <a:r>
              <a:rPr lang="en-GB" sz="2500" dirty="0">
                <a:solidFill>
                  <a:schemeClr val="accent2"/>
                </a:solidFill>
              </a:rPr>
              <a:t>Liberates city centres from cars</a:t>
            </a:r>
          </a:p>
          <a:p>
            <a:pPr>
              <a:lnSpc>
                <a:spcPct val="100000"/>
              </a:lnSpc>
            </a:pPr>
            <a:r>
              <a:rPr lang="en-GB" sz="1800" dirty="0"/>
              <a:t>Deprioritises private car</a:t>
            </a:r>
          </a:p>
          <a:p>
            <a:pPr>
              <a:lnSpc>
                <a:spcPct val="100000"/>
              </a:lnSpc>
            </a:pPr>
            <a:r>
              <a:rPr lang="en-GB" sz="1800" dirty="0"/>
              <a:t>Rapid (almost certainly segregated)</a:t>
            </a:r>
          </a:p>
          <a:p>
            <a:pPr>
              <a:lnSpc>
                <a:spcPct val="100000"/>
              </a:lnSpc>
            </a:pPr>
            <a:r>
              <a:rPr lang="en-GB" sz="1800" dirty="0"/>
              <a:t>Capacity of xx (analysis of required capacity underway)</a:t>
            </a:r>
          </a:p>
          <a:p>
            <a:pPr>
              <a:lnSpc>
                <a:spcPct val="100000"/>
              </a:lnSpc>
            </a:pPr>
            <a:r>
              <a:rPr lang="en-GB" sz="1800" dirty="0"/>
              <a:t>Incorporates park and ride elements</a:t>
            </a:r>
          </a:p>
          <a:p>
            <a:pPr marL="0" indent="0">
              <a:lnSpc>
                <a:spcPct val="100000"/>
              </a:lnSpc>
              <a:buNone/>
            </a:pPr>
            <a:r>
              <a:rPr lang="en-GB" sz="2500" dirty="0">
                <a:solidFill>
                  <a:schemeClr val="accent2"/>
                </a:solidFill>
              </a:rPr>
              <a:t>Integrated</a:t>
            </a:r>
          </a:p>
          <a:p>
            <a:pPr>
              <a:lnSpc>
                <a:spcPct val="100000"/>
              </a:lnSpc>
            </a:pPr>
            <a:r>
              <a:rPr lang="en-GB" sz="1800" dirty="0"/>
              <a:t>Physically: with existing transport networks, East West Rail and the Expressway</a:t>
            </a:r>
          </a:p>
          <a:p>
            <a:pPr>
              <a:lnSpc>
                <a:spcPct val="100000"/>
              </a:lnSpc>
            </a:pPr>
            <a:r>
              <a:rPr lang="en-GB" sz="1800" dirty="0"/>
              <a:t>Information: including RTI</a:t>
            </a:r>
          </a:p>
          <a:p>
            <a:pPr>
              <a:lnSpc>
                <a:spcPct val="100000"/>
              </a:lnSpc>
            </a:pPr>
            <a:r>
              <a:rPr lang="en-GB" sz="1800" dirty="0"/>
              <a:t>Ticketing: mobility as a service (Maas) principles</a:t>
            </a:r>
          </a:p>
          <a:p>
            <a:pPr marL="0" indent="0">
              <a:lnSpc>
                <a:spcPct val="100000"/>
              </a:lnSpc>
              <a:buNone/>
            </a:pPr>
            <a:r>
              <a:rPr lang="en-GB" sz="2500" dirty="0">
                <a:solidFill>
                  <a:schemeClr val="accent2"/>
                </a:solidFill>
              </a:rPr>
              <a:t>Flexible</a:t>
            </a:r>
          </a:p>
          <a:p>
            <a:pPr>
              <a:lnSpc>
                <a:spcPct val="100000"/>
              </a:lnSpc>
            </a:pPr>
            <a:r>
              <a:rPr lang="en-GB" sz="1800" dirty="0"/>
              <a:t>To changing spatial patterns of growth</a:t>
            </a:r>
          </a:p>
          <a:p>
            <a:pPr>
              <a:lnSpc>
                <a:spcPct val="100000"/>
              </a:lnSpc>
            </a:pPr>
            <a:r>
              <a:rPr lang="en-GB" sz="1800" dirty="0"/>
              <a:t>To changing travel behaviours and demand levels</a:t>
            </a:r>
          </a:p>
          <a:p>
            <a:pPr marL="0" indent="0">
              <a:lnSpc>
                <a:spcPct val="100000"/>
              </a:lnSpc>
              <a:buNone/>
            </a:pPr>
            <a:r>
              <a:rPr lang="en-GB" sz="2500" dirty="0">
                <a:solidFill>
                  <a:schemeClr val="accent2"/>
                </a:solidFill>
              </a:rPr>
              <a:t>Many </a:t>
            </a:r>
            <a:r>
              <a:rPr lang="en-GB" sz="2500" dirty="0" smtClean="0">
                <a:solidFill>
                  <a:schemeClr val="accent2"/>
                </a:solidFill>
              </a:rPr>
              <a:t>points to connect</a:t>
            </a:r>
            <a:endParaRPr lang="en-GB" sz="2500" dirty="0">
              <a:solidFill>
                <a:schemeClr val="accent2"/>
              </a:solidFill>
            </a:endParaRPr>
          </a:p>
          <a:p>
            <a:pPr>
              <a:lnSpc>
                <a:spcPct val="100000"/>
              </a:lnSpc>
            </a:pPr>
            <a:r>
              <a:rPr lang="en-GB" sz="1800" dirty="0"/>
              <a:t>Links existing homes and jobs</a:t>
            </a:r>
          </a:p>
          <a:p>
            <a:pPr>
              <a:lnSpc>
                <a:spcPct val="100000"/>
              </a:lnSpc>
            </a:pPr>
            <a:r>
              <a:rPr lang="en-GB" sz="1800" dirty="0"/>
              <a:t>Links businesses and universities to one another (supporting knowledge </a:t>
            </a:r>
            <a:r>
              <a:rPr lang="en-GB" sz="1800" dirty="0" err="1"/>
              <a:t>spillovers</a:t>
            </a:r>
            <a:r>
              <a:rPr lang="en-GB" sz="1800" dirty="0"/>
              <a:t>) </a:t>
            </a:r>
          </a:p>
          <a:p>
            <a:pPr>
              <a:lnSpc>
                <a:spcPct val="100000"/>
              </a:lnSpc>
            </a:pPr>
            <a:r>
              <a:rPr lang="en-GB" sz="1800" dirty="0"/>
              <a:t>Supports housing and employment delivery </a:t>
            </a:r>
          </a:p>
          <a:p>
            <a:pPr>
              <a:lnSpc>
                <a:spcPct val="100000"/>
              </a:lnSpc>
            </a:pPr>
            <a:r>
              <a:rPr lang="en-GB" sz="1800" dirty="0"/>
              <a:t>Spreads economic success beyond the corridor – 360º connectivity of the 3 key modes in the corridor</a:t>
            </a:r>
          </a:p>
          <a:p>
            <a:pPr>
              <a:lnSpc>
                <a:spcPct val="100000"/>
              </a:lnSpc>
            </a:pPr>
            <a:r>
              <a:rPr lang="en-GB" sz="1800" dirty="0"/>
              <a:t>Incorporates digital connectivity</a:t>
            </a:r>
          </a:p>
          <a:p>
            <a:pPr marL="0" indent="0">
              <a:lnSpc>
                <a:spcPct val="100000"/>
              </a:lnSpc>
              <a:buNone/>
            </a:pPr>
            <a:r>
              <a:rPr lang="en-GB" sz="2500" dirty="0">
                <a:solidFill>
                  <a:schemeClr val="accent2"/>
                </a:solidFill>
              </a:rPr>
              <a:t>Affordable, feasible</a:t>
            </a:r>
          </a:p>
          <a:p>
            <a:endParaRPr lang="en-GB" dirty="0"/>
          </a:p>
        </p:txBody>
      </p:sp>
    </p:spTree>
    <p:extLst>
      <p:ext uri="{BB962C8B-B14F-4D97-AF65-F5344CB8AC3E}">
        <p14:creationId xmlns:p14="http://schemas.microsoft.com/office/powerpoint/2010/main" val="1613446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9DC1C6-E729-443C-9717-4F6DA467188B}"/>
              </a:ext>
            </a:extLst>
          </p:cNvPr>
          <p:cNvSpPr>
            <a:spLocks noGrp="1"/>
          </p:cNvSpPr>
          <p:nvPr>
            <p:ph type="title"/>
          </p:nvPr>
        </p:nvSpPr>
        <p:spPr>
          <a:xfrm>
            <a:off x="608400" y="260648"/>
            <a:ext cx="7938333" cy="372328"/>
          </a:xfrm>
        </p:spPr>
        <p:txBody>
          <a:bodyPr/>
          <a:lstStyle/>
          <a:p>
            <a:r>
              <a:rPr lang="en-GB" dirty="0"/>
              <a:t>Shortlisted Options</a:t>
            </a:r>
          </a:p>
        </p:txBody>
      </p:sp>
      <p:graphicFrame>
        <p:nvGraphicFramePr>
          <p:cNvPr id="6" name="Content Placeholder 5">
            <a:extLst>
              <a:ext uri="{FF2B5EF4-FFF2-40B4-BE49-F238E27FC236}">
                <a16:creationId xmlns="" xmlns:a16="http://schemas.microsoft.com/office/drawing/2014/main" id="{5527232A-F9F2-4796-857C-9AD5AC599342}"/>
              </a:ext>
            </a:extLst>
          </p:cNvPr>
          <p:cNvGraphicFramePr>
            <a:graphicFrameLocks noGrp="1"/>
          </p:cNvGraphicFramePr>
          <p:nvPr>
            <p:ph sz="quarter" idx="14"/>
            <p:extLst>
              <p:ext uri="{D42A27DB-BD31-4B8C-83A1-F6EECF244321}">
                <p14:modId xmlns:p14="http://schemas.microsoft.com/office/powerpoint/2010/main" val="1159913731"/>
              </p:ext>
            </p:extLst>
          </p:nvPr>
        </p:nvGraphicFramePr>
        <p:xfrm>
          <a:off x="467544" y="1440200"/>
          <a:ext cx="8388352" cy="4389120"/>
        </p:xfrm>
        <a:graphic>
          <a:graphicData uri="http://schemas.openxmlformats.org/drawingml/2006/table">
            <a:tbl>
              <a:tblPr firstRow="1" bandRow="1">
                <a:tableStyleId>{5C22544A-7EE6-4342-B048-85BDC9FD1C3A}</a:tableStyleId>
              </a:tblPr>
              <a:tblGrid>
                <a:gridCol w="1203474">
                  <a:extLst>
                    <a:ext uri="{9D8B030D-6E8A-4147-A177-3AD203B41FA5}">
                      <a16:colId xmlns="" xmlns:a16="http://schemas.microsoft.com/office/drawing/2014/main" val="528084649"/>
                    </a:ext>
                  </a:extLst>
                </a:gridCol>
                <a:gridCol w="3011091">
                  <a:extLst>
                    <a:ext uri="{9D8B030D-6E8A-4147-A177-3AD203B41FA5}">
                      <a16:colId xmlns="" xmlns:a16="http://schemas.microsoft.com/office/drawing/2014/main" val="73713964"/>
                    </a:ext>
                  </a:extLst>
                </a:gridCol>
                <a:gridCol w="2659783">
                  <a:extLst>
                    <a:ext uri="{9D8B030D-6E8A-4147-A177-3AD203B41FA5}">
                      <a16:colId xmlns="" xmlns:a16="http://schemas.microsoft.com/office/drawing/2014/main" val="1072742131"/>
                    </a:ext>
                  </a:extLst>
                </a:gridCol>
                <a:gridCol w="1514004">
                  <a:extLst>
                    <a:ext uri="{9D8B030D-6E8A-4147-A177-3AD203B41FA5}">
                      <a16:colId xmlns="" xmlns:a16="http://schemas.microsoft.com/office/drawing/2014/main" val="3302747444"/>
                    </a:ext>
                  </a:extLst>
                </a:gridCol>
              </a:tblGrid>
              <a:tr h="226824">
                <a:tc>
                  <a:txBody>
                    <a:bodyPr/>
                    <a:lstStyle/>
                    <a:p>
                      <a:r>
                        <a:rPr lang="en-GB" sz="1400" dirty="0"/>
                        <a:t>Option</a:t>
                      </a:r>
                    </a:p>
                  </a:txBody>
                  <a:tcPr/>
                </a:tc>
                <a:tc>
                  <a:txBody>
                    <a:bodyPr/>
                    <a:lstStyle/>
                    <a:p>
                      <a:r>
                        <a:rPr lang="en-GB" sz="1400" dirty="0"/>
                        <a:t>Description - Infrastructure</a:t>
                      </a:r>
                    </a:p>
                  </a:txBody>
                  <a:tcPr/>
                </a:tc>
                <a:tc>
                  <a:txBody>
                    <a:bodyPr/>
                    <a:lstStyle/>
                    <a:p>
                      <a:r>
                        <a:rPr lang="en-GB" sz="1400" dirty="0"/>
                        <a:t>Service coverage</a:t>
                      </a:r>
                      <a:endParaRPr lang="en-GB" sz="1400" dirty="0">
                        <a:highlight>
                          <a:srgbClr val="FFFF00"/>
                        </a:highlight>
                      </a:endParaRPr>
                    </a:p>
                  </a:txBody>
                  <a:tcPr/>
                </a:tc>
                <a:tc>
                  <a:txBody>
                    <a:bodyPr/>
                    <a:lstStyle/>
                    <a:p>
                      <a:r>
                        <a:rPr lang="en-GB" sz="1400" dirty="0"/>
                        <a:t>Capital Cost (indicative)</a:t>
                      </a:r>
                    </a:p>
                  </a:txBody>
                  <a:tcPr/>
                </a:tc>
                <a:extLst>
                  <a:ext uri="{0D108BD9-81ED-4DB2-BD59-A6C34878D82A}">
                    <a16:rowId xmlns="" xmlns:a16="http://schemas.microsoft.com/office/drawing/2014/main" val="4004468926"/>
                  </a:ext>
                </a:extLst>
              </a:tr>
              <a:tr h="370840">
                <a:tc>
                  <a:txBody>
                    <a:bodyPr/>
                    <a:lstStyle/>
                    <a:p>
                      <a:r>
                        <a:rPr lang="en-GB" sz="1200" dirty="0"/>
                        <a:t>LRT City Network</a:t>
                      </a:r>
                    </a:p>
                  </a:txBody>
                  <a:tcPr anchor="ctr"/>
                </a:tc>
                <a:tc>
                  <a:txBody>
                    <a:bodyPr/>
                    <a:lstStyle/>
                    <a:p>
                      <a:pPr marL="285750" indent="-285750">
                        <a:buFont typeface="Arial" panose="020B0604020202020204" pitchFamily="34" charset="0"/>
                        <a:buChar char="•"/>
                      </a:pPr>
                      <a:r>
                        <a:rPr lang="en-GB" sz="1200" dirty="0"/>
                        <a:t>42km new infrastructure </a:t>
                      </a:r>
                    </a:p>
                    <a:p>
                      <a:pPr marL="285750" indent="-285750">
                        <a:buFont typeface="Arial" panose="020B0604020202020204" pitchFamily="34" charset="0"/>
                        <a:buChar char="•"/>
                      </a:pPr>
                      <a:r>
                        <a:rPr lang="en-GB" sz="1200" dirty="0"/>
                        <a:t>Based on Cambridge Connect proposals</a:t>
                      </a:r>
                    </a:p>
                  </a:txBody>
                  <a:tcPr anchor="ctr"/>
                </a:tc>
                <a:tc>
                  <a:txBody>
                    <a:bodyPr/>
                    <a:lstStyle/>
                    <a:p>
                      <a:pPr marL="285750" indent="-285750">
                        <a:buFont typeface="Arial" panose="020B0604020202020204" pitchFamily="34" charset="0"/>
                        <a:buChar char="•"/>
                      </a:pPr>
                      <a:r>
                        <a:rPr lang="en-GB" sz="1200" dirty="0"/>
                        <a:t>42km network</a:t>
                      </a:r>
                    </a:p>
                    <a:p>
                      <a:pPr marL="285750" indent="-285750">
                        <a:buFont typeface="Arial" panose="020B0604020202020204" pitchFamily="34" charset="0"/>
                        <a:buChar char="•"/>
                      </a:pPr>
                      <a:r>
                        <a:rPr lang="en-GB" sz="1200" dirty="0"/>
                        <a:t>Corridors served via P&amp;R, bus feeders</a:t>
                      </a:r>
                    </a:p>
                  </a:txBody>
                  <a:tcPr anchor="ctr"/>
                </a:tc>
                <a:tc>
                  <a:txBody>
                    <a:bodyPr/>
                    <a:lstStyle/>
                    <a:p>
                      <a:r>
                        <a:rPr lang="en-GB" sz="1200" dirty="0"/>
                        <a:t>£2.8bn</a:t>
                      </a:r>
                    </a:p>
                  </a:txBody>
                  <a:tcPr anchor="ctr"/>
                </a:tc>
                <a:extLst>
                  <a:ext uri="{0D108BD9-81ED-4DB2-BD59-A6C34878D82A}">
                    <a16:rowId xmlns="" xmlns:a16="http://schemas.microsoft.com/office/drawing/2014/main" val="1118148799"/>
                  </a:ext>
                </a:extLst>
              </a:tr>
              <a:tr h="370840">
                <a:tc>
                  <a:txBody>
                    <a:bodyPr/>
                    <a:lstStyle/>
                    <a:p>
                      <a:r>
                        <a:rPr lang="en-GB" sz="1200" dirty="0"/>
                        <a:t>LRT Regional Network</a:t>
                      </a:r>
                    </a:p>
                  </a:txBody>
                  <a:tcPr anchor="ctr"/>
                </a:tc>
                <a:tc>
                  <a:txBody>
                    <a:bodyPr/>
                    <a:lstStyle/>
                    <a:p>
                      <a:pPr marL="285750" indent="-285750">
                        <a:buFont typeface="Arial" panose="020B0604020202020204" pitchFamily="34" charset="0"/>
                        <a:buChar char="•"/>
                      </a:pPr>
                      <a:r>
                        <a:rPr lang="en-GB" sz="1200" dirty="0"/>
                        <a:t>90km new infrastructure  </a:t>
                      </a:r>
                    </a:p>
                    <a:p>
                      <a:pPr marL="285750" indent="-285750">
                        <a:buFont typeface="Arial" panose="020B0604020202020204" pitchFamily="34" charset="0"/>
                        <a:buChar char="•"/>
                      </a:pPr>
                      <a:r>
                        <a:rPr lang="en-GB" sz="1200" dirty="0"/>
                        <a:t>Based on Cambridge Connect proposals</a:t>
                      </a:r>
                    </a:p>
                  </a:txBody>
                  <a:tcPr anchor="ctr"/>
                </a:tc>
                <a:tc>
                  <a:txBody>
                    <a:bodyPr/>
                    <a:lstStyle/>
                    <a:p>
                      <a:pPr marL="285750" indent="-285750">
                        <a:buFont typeface="Arial" panose="020B0604020202020204" pitchFamily="34" charset="0"/>
                        <a:buChar char="•"/>
                      </a:pPr>
                      <a:r>
                        <a:rPr lang="en-GB" sz="1200" dirty="0"/>
                        <a:t>90km network</a:t>
                      </a:r>
                    </a:p>
                    <a:p>
                      <a:pPr marL="285750" indent="-285750">
                        <a:buFont typeface="Arial" panose="020B0604020202020204" pitchFamily="34" charset="0"/>
                        <a:buChar char="•"/>
                      </a:pPr>
                      <a:r>
                        <a:rPr lang="en-GB" sz="1200" dirty="0"/>
                        <a:t>Direct service to hinterland locations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£4.5bn</a:t>
                      </a:r>
                    </a:p>
                    <a:p>
                      <a:endParaRPr lang="en-GB" sz="1200" dirty="0"/>
                    </a:p>
                  </a:txBody>
                  <a:tcPr anchor="ctr"/>
                </a:tc>
                <a:extLst>
                  <a:ext uri="{0D108BD9-81ED-4DB2-BD59-A6C34878D82A}">
                    <a16:rowId xmlns="" xmlns:a16="http://schemas.microsoft.com/office/drawing/2014/main" val="2238273566"/>
                  </a:ext>
                </a:extLst>
              </a:tr>
              <a:tr h="370840">
                <a:tc>
                  <a:txBody>
                    <a:bodyPr/>
                    <a:lstStyle/>
                    <a:p>
                      <a:r>
                        <a:rPr lang="en-GB" sz="1200" dirty="0"/>
                        <a:t>AVRT City Network</a:t>
                      </a:r>
                    </a:p>
                  </a:txBody>
                  <a:tcPr anchor="ctr"/>
                </a:tc>
                <a:tc>
                  <a:txBody>
                    <a:bodyPr/>
                    <a:lstStyle/>
                    <a:p>
                      <a:pPr marL="285750" indent="-285750">
                        <a:buFont typeface="Arial" panose="020B0604020202020204" pitchFamily="34" charset="0"/>
                        <a:buChar char="•"/>
                      </a:pPr>
                      <a:r>
                        <a:rPr lang="en-GB" sz="1200" dirty="0"/>
                        <a:t>15km new infrastructure  </a:t>
                      </a:r>
                    </a:p>
                    <a:p>
                      <a:pPr marL="285750" indent="-285750">
                        <a:buFont typeface="Arial" panose="020B0604020202020204" pitchFamily="34" charset="0"/>
                        <a:buChar char="•"/>
                      </a:pPr>
                      <a:r>
                        <a:rPr lang="en-GB" sz="1200" dirty="0"/>
                        <a:t>Based on John Miles’ proposal</a:t>
                      </a:r>
                    </a:p>
                    <a:p>
                      <a:pPr marL="285750" indent="-285750">
                        <a:buFont typeface="Arial" panose="020B0604020202020204" pitchFamily="34" charset="0"/>
                        <a:buChar char="•"/>
                      </a:pPr>
                      <a:r>
                        <a:rPr lang="en-GB" sz="1200" dirty="0"/>
                        <a:t>Single or twin bore</a:t>
                      </a:r>
                    </a:p>
                  </a:txBody>
                  <a:tcPr anchor="ctr"/>
                </a:tc>
                <a:tc>
                  <a:txBody>
                    <a:bodyPr/>
                    <a:lstStyle/>
                    <a:p>
                      <a:pPr marL="285750" indent="-285750">
                        <a:buFont typeface="Arial" panose="020B0604020202020204" pitchFamily="34" charset="0"/>
                        <a:buChar char="•"/>
                      </a:pPr>
                      <a:r>
                        <a:rPr lang="en-GB" sz="1200" dirty="0"/>
                        <a:t>15km network</a:t>
                      </a:r>
                    </a:p>
                    <a:p>
                      <a:pPr marL="285750" indent="-285750">
                        <a:buFont typeface="Arial" panose="020B0604020202020204" pitchFamily="34" charset="0"/>
                        <a:buChar char="•"/>
                      </a:pPr>
                      <a:r>
                        <a:rPr lang="en-GB" sz="1200" dirty="0"/>
                        <a:t>Corridors served via P&amp;R, bus feeders</a:t>
                      </a:r>
                    </a:p>
                  </a:txBody>
                  <a:tcPr anchor="ctr"/>
                </a:tc>
                <a:tc>
                  <a:txBody>
                    <a:bodyPr/>
                    <a:lstStyle/>
                    <a:p>
                      <a:r>
                        <a:rPr lang="en-GB" sz="1200" dirty="0"/>
                        <a:t>£1.1 - £1.7bn</a:t>
                      </a:r>
                    </a:p>
                  </a:txBody>
                  <a:tcPr anchor="ctr"/>
                </a:tc>
                <a:extLst>
                  <a:ext uri="{0D108BD9-81ED-4DB2-BD59-A6C34878D82A}">
                    <a16:rowId xmlns="" xmlns:a16="http://schemas.microsoft.com/office/drawing/2014/main" val="3199066719"/>
                  </a:ext>
                </a:extLst>
              </a:tr>
              <a:tr h="370840">
                <a:tc>
                  <a:txBody>
                    <a:bodyPr/>
                    <a:lstStyle/>
                    <a:p>
                      <a:r>
                        <a:rPr lang="en-GB" sz="1200" dirty="0"/>
                        <a:t>AVRT Regional Network</a:t>
                      </a:r>
                    </a:p>
                  </a:txBody>
                  <a:tcPr anchor="ctr"/>
                </a:tc>
                <a:tc>
                  <a:txBody>
                    <a:bodyPr/>
                    <a:lstStyle/>
                    <a:p>
                      <a:pPr marL="285750" indent="-285750">
                        <a:buFont typeface="Arial" panose="020B0604020202020204" pitchFamily="34" charset="0"/>
                        <a:buChar char="•"/>
                      </a:pPr>
                      <a:r>
                        <a:rPr lang="en-GB" sz="1200" dirty="0"/>
                        <a:t>56km new infrastructure  </a:t>
                      </a:r>
                    </a:p>
                    <a:p>
                      <a:pPr marL="285750" indent="-285750">
                        <a:buFont typeface="Arial" panose="020B0604020202020204" pitchFamily="34" charset="0"/>
                        <a:buChar char="•"/>
                      </a:pPr>
                      <a:r>
                        <a:rPr lang="en-GB" sz="1200" dirty="0"/>
                        <a:t>Based on John Miles’ proposal</a:t>
                      </a:r>
                    </a:p>
                    <a:p>
                      <a:pPr marL="285750" indent="-285750">
                        <a:buFont typeface="Arial" panose="020B0604020202020204" pitchFamily="34" charset="0"/>
                        <a:buChar char="•"/>
                      </a:pPr>
                      <a:r>
                        <a:rPr lang="en-GB" sz="1200" dirty="0"/>
                        <a:t>Twin-bore to provide required capacity</a:t>
                      </a:r>
                    </a:p>
                  </a:txBody>
                  <a:tcPr anchor="ctr"/>
                </a:tc>
                <a:tc>
                  <a:txBody>
                    <a:bodyPr/>
                    <a:lstStyle/>
                    <a:p>
                      <a:pPr marL="285750" indent="-285750">
                        <a:buFont typeface="Arial" panose="020B0604020202020204" pitchFamily="34" charset="0"/>
                        <a:buChar char="•"/>
                      </a:pPr>
                      <a:r>
                        <a:rPr lang="en-GB" sz="1200" dirty="0"/>
                        <a:t>56km network</a:t>
                      </a:r>
                    </a:p>
                    <a:p>
                      <a:pPr marL="285750" indent="-285750">
                        <a:buFont typeface="Arial" panose="020B0604020202020204" pitchFamily="34" charset="0"/>
                        <a:buChar char="•"/>
                      </a:pPr>
                      <a:r>
                        <a:rPr lang="en-GB" sz="1200" dirty="0"/>
                        <a:t>Direct service to hinterland locations</a:t>
                      </a:r>
                    </a:p>
                  </a:txBody>
                  <a:tcPr anchor="ctr"/>
                </a:tc>
                <a:tc>
                  <a:txBody>
                    <a:bodyPr/>
                    <a:lstStyle/>
                    <a:p>
                      <a:r>
                        <a:rPr lang="en-GB" sz="1200" dirty="0"/>
                        <a:t>£2.1bn</a:t>
                      </a:r>
                    </a:p>
                  </a:txBody>
                  <a:tcPr anchor="ctr"/>
                </a:tc>
                <a:extLst>
                  <a:ext uri="{0D108BD9-81ED-4DB2-BD59-A6C34878D82A}">
                    <a16:rowId xmlns="" xmlns:a16="http://schemas.microsoft.com/office/drawing/2014/main" val="2305817700"/>
                  </a:ext>
                </a:extLst>
              </a:tr>
              <a:tr h="0">
                <a:tc>
                  <a:txBody>
                    <a:bodyPr/>
                    <a:lstStyle/>
                    <a:p>
                      <a:r>
                        <a:rPr lang="en-GB" sz="1200" dirty="0"/>
                        <a:t>Cambridgeshire Autonomous Metro (CAM)</a:t>
                      </a:r>
                    </a:p>
                  </a:txBody>
                  <a:tcPr anchor="ctr"/>
                </a:tc>
                <a:tc>
                  <a:txBody>
                    <a:bodyPr/>
                    <a:lstStyle/>
                    <a:p>
                      <a:pPr marL="285750" indent="-285750">
                        <a:buFont typeface="Arial" panose="020B0604020202020204" pitchFamily="34" charset="0"/>
                        <a:buChar char="•"/>
                      </a:pPr>
                      <a:r>
                        <a:rPr lang="en-GB" sz="1200" dirty="0"/>
                        <a:t>42km new infrastructure, of which:</a:t>
                      </a:r>
                    </a:p>
                    <a:p>
                      <a:pPr marL="742950" lvl="1" indent="-285750">
                        <a:buFont typeface="Arial" panose="020B0604020202020204" pitchFamily="34" charset="0"/>
                        <a:buChar char="•"/>
                      </a:pPr>
                      <a:r>
                        <a:rPr lang="en-GB" sz="1100" dirty="0"/>
                        <a:t>16km new segregated infrastructure in Cambridge (inc. tunnel)</a:t>
                      </a:r>
                    </a:p>
                    <a:p>
                      <a:pPr marL="742950" lvl="1" indent="-285750">
                        <a:buFont typeface="Arial" panose="020B0604020202020204" pitchFamily="34" charset="0"/>
                        <a:buChar char="•"/>
                      </a:pPr>
                      <a:r>
                        <a:rPr lang="en-GB" sz="1100" dirty="0"/>
                        <a:t>25km of planned / proposed segregated links under City Deal </a:t>
                      </a:r>
                    </a:p>
                    <a:p>
                      <a:pPr marL="285750" indent="-285750">
                        <a:buFont typeface="Arial" panose="020B0604020202020204" pitchFamily="34" charset="0"/>
                        <a:buChar char="•"/>
                      </a:pPr>
                      <a:r>
                        <a:rPr lang="en-GB" sz="1200" dirty="0"/>
                        <a:t>Flexible services, so could serve regional network</a:t>
                      </a:r>
                    </a:p>
                  </a:txBody>
                  <a:tcPr anchor="ctr"/>
                </a:tc>
                <a:tc>
                  <a:txBody>
                    <a:bodyPr/>
                    <a:lstStyle/>
                    <a:p>
                      <a:pPr marL="285750" indent="-285750">
                        <a:buFont typeface="Arial" panose="020B0604020202020204" pitchFamily="34" charset="0"/>
                        <a:buChar char="•"/>
                      </a:pPr>
                      <a:r>
                        <a:rPr lang="en-GB" sz="1200" dirty="0"/>
                        <a:t>Support services across full regional network (i.e. 90km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Direct service to hinterland locations</a:t>
                      </a:r>
                    </a:p>
                  </a:txBody>
                  <a:tcPr anchor="ctr"/>
                </a:tc>
                <a:tc>
                  <a:txBody>
                    <a:bodyPr/>
                    <a:lstStyle/>
                    <a:p>
                      <a:r>
                        <a:rPr lang="en-GB" sz="1200" dirty="0"/>
                        <a:t>£1.5 - £1.7bn</a:t>
                      </a:r>
                    </a:p>
                  </a:txBody>
                  <a:tcPr anchor="ctr"/>
                </a:tc>
                <a:extLst>
                  <a:ext uri="{0D108BD9-81ED-4DB2-BD59-A6C34878D82A}">
                    <a16:rowId xmlns="" xmlns:a16="http://schemas.microsoft.com/office/drawing/2014/main" val="1170658486"/>
                  </a:ext>
                </a:extLst>
              </a:tr>
            </a:tbl>
          </a:graphicData>
        </a:graphic>
      </p:graphicFrame>
      <p:sp>
        <p:nvSpPr>
          <p:cNvPr id="7" name="Content Placeholder 5">
            <a:extLst>
              <a:ext uri="{FF2B5EF4-FFF2-40B4-BE49-F238E27FC236}">
                <a16:creationId xmlns="" xmlns:a16="http://schemas.microsoft.com/office/drawing/2014/main" id="{5D5BE4A4-6AC9-42B1-869E-C12477860D08}"/>
              </a:ext>
            </a:extLst>
          </p:cNvPr>
          <p:cNvSpPr txBox="1">
            <a:spLocks/>
          </p:cNvSpPr>
          <p:nvPr/>
        </p:nvSpPr>
        <p:spPr>
          <a:xfrm>
            <a:off x="467544" y="692696"/>
            <a:ext cx="8244210" cy="4909914"/>
          </a:xfrm>
          <a:prstGeom prst="rect">
            <a:avLst/>
          </a:prstGeom>
        </p:spPr>
        <p:txBody>
          <a:bodyPr vert="horz" lIns="0" tIns="0" rIns="0" bIns="0" rtlCol="0">
            <a:noAutofit/>
          </a:bodyPr>
          <a:lstStyle>
            <a:lvl1pPr marL="234000" indent="-234000" algn="l" defTabSz="914400" rtl="0" eaLnBrk="1" latinLnBrk="0" hangingPunct="1">
              <a:lnSpc>
                <a:spcPct val="100000"/>
              </a:lnSpc>
              <a:spcBef>
                <a:spcPts val="1050"/>
              </a:spcBef>
              <a:spcAft>
                <a:spcPts val="0"/>
              </a:spcAft>
              <a:buClr>
                <a:schemeClr val="tx2"/>
              </a:buClr>
              <a:buFont typeface="Symbol" panose="05050102010706020507" pitchFamily="18" charset="2"/>
              <a:buChar char=""/>
              <a:defRPr sz="1800" b="0" kern="1200" baseline="0">
                <a:solidFill>
                  <a:schemeClr val="bg2"/>
                </a:solidFill>
                <a:latin typeface="+mn-lt"/>
                <a:ea typeface="+mn-ea"/>
                <a:cs typeface="+mn-cs"/>
              </a:defRPr>
            </a:lvl1pPr>
            <a:lvl2pPr marL="466725" indent="-233363" algn="l" defTabSz="914400" rtl="0" eaLnBrk="1" latinLnBrk="0" hangingPunct="1">
              <a:lnSpc>
                <a:spcPct val="100000"/>
              </a:lnSpc>
              <a:spcBef>
                <a:spcPts val="600"/>
              </a:spcBef>
              <a:spcAft>
                <a:spcPts val="0"/>
              </a:spcAft>
              <a:buClr>
                <a:schemeClr val="bg2"/>
              </a:buClr>
              <a:buFont typeface="Symbol" panose="05050102010706020507" pitchFamily="18" charset="2"/>
              <a:buChar char=""/>
              <a:defRPr sz="1600" b="0" kern="1200" baseline="0">
                <a:solidFill>
                  <a:schemeClr val="bg2"/>
                </a:solidFill>
                <a:latin typeface="+mn-lt"/>
                <a:ea typeface="+mn-ea"/>
                <a:cs typeface="+mn-cs"/>
              </a:defRPr>
            </a:lvl2pPr>
            <a:lvl3pPr marL="702000" indent="-234000" algn="l" defTabSz="914400" rtl="0" eaLnBrk="1" latinLnBrk="0" hangingPunct="1">
              <a:spcBef>
                <a:spcPts val="600"/>
              </a:spcBef>
              <a:spcAft>
                <a:spcPts val="0"/>
              </a:spcAft>
              <a:buClr>
                <a:schemeClr val="bg2"/>
              </a:buClr>
              <a:buFont typeface="Symbol" panose="05050102010706020507" pitchFamily="18" charset="2"/>
              <a:buChar char=""/>
              <a:defRPr sz="1600" kern="1200" baseline="0">
                <a:solidFill>
                  <a:schemeClr val="bg2"/>
                </a:solidFill>
                <a:latin typeface="+mn-lt"/>
                <a:ea typeface="+mn-ea"/>
                <a:cs typeface="+mn-cs"/>
              </a:defRPr>
            </a:lvl3pPr>
            <a:lvl4pPr marL="936000" indent="-234000" algn="l" defTabSz="914400" rtl="0" eaLnBrk="1" latinLnBrk="0" hangingPunct="1">
              <a:lnSpc>
                <a:spcPct val="100000"/>
              </a:lnSpc>
              <a:spcBef>
                <a:spcPts val="600"/>
              </a:spcBef>
              <a:buClr>
                <a:schemeClr val="bg2"/>
              </a:buClr>
              <a:buFont typeface="Symbol" panose="05050102010706020507" pitchFamily="18" charset="2"/>
              <a:buChar char="·"/>
              <a:defRPr sz="1600" kern="1200" baseline="0">
                <a:solidFill>
                  <a:schemeClr val="bg2"/>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baseline="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142914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spTree>
    <p:extLst>
      <p:ext uri="{BB962C8B-B14F-4D97-AF65-F5344CB8AC3E}">
        <p14:creationId xmlns:p14="http://schemas.microsoft.com/office/powerpoint/2010/main" val="1481757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C0589E-00D9-4832-89E7-E6812CE84F2B}"/>
              </a:ext>
            </a:extLst>
          </p:cNvPr>
          <p:cNvSpPr>
            <a:spLocks noGrp="1"/>
          </p:cNvSpPr>
          <p:nvPr>
            <p:ph type="title"/>
          </p:nvPr>
        </p:nvSpPr>
        <p:spPr>
          <a:xfrm>
            <a:off x="6689558" y="368660"/>
            <a:ext cx="1927178" cy="612068"/>
          </a:xfrm>
        </p:spPr>
        <p:txBody>
          <a:bodyPr/>
          <a:lstStyle/>
          <a:p>
            <a:pPr algn="r"/>
            <a:r>
              <a:rPr lang="en-GB" sz="2400" dirty="0"/>
              <a:t>Network of connectivity</a:t>
            </a:r>
          </a:p>
        </p:txBody>
      </p:sp>
      <p:pic>
        <p:nvPicPr>
          <p:cNvPr id="8" name="Picture 7">
            <a:extLst>
              <a:ext uri="{FF2B5EF4-FFF2-40B4-BE49-F238E27FC236}">
                <a16:creationId xmlns="" xmlns:a16="http://schemas.microsoft.com/office/drawing/2014/main" id="{B3F07D0C-22E4-4596-B82A-52E38F218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20564"/>
            <a:ext cx="5976664" cy="5976664"/>
          </a:xfrm>
          <a:prstGeom prst="rect">
            <a:avLst/>
          </a:prstGeom>
        </p:spPr>
      </p:pic>
      <p:sp>
        <p:nvSpPr>
          <p:cNvPr id="7" name="Content Placeholder 6">
            <a:extLst>
              <a:ext uri="{FF2B5EF4-FFF2-40B4-BE49-F238E27FC236}">
                <a16:creationId xmlns="" xmlns:a16="http://schemas.microsoft.com/office/drawing/2014/main" id="{182F71D2-5ABC-495C-9A22-4DD5B450BBF0}"/>
              </a:ext>
            </a:extLst>
          </p:cNvPr>
          <p:cNvSpPr txBox="1">
            <a:spLocks/>
          </p:cNvSpPr>
          <p:nvPr/>
        </p:nvSpPr>
        <p:spPr>
          <a:xfrm>
            <a:off x="6823000" y="2027342"/>
            <a:ext cx="2043910" cy="2880320"/>
          </a:xfrm>
          <a:prstGeom prst="rect">
            <a:avLst/>
          </a:prstGeom>
          <a:solidFill>
            <a:schemeClr val="accent1">
              <a:lumMod val="40000"/>
              <a:lumOff val="60000"/>
            </a:schemeClr>
          </a:solidFill>
        </p:spPr>
        <p:txBody>
          <a:bodyPr anchor="ctr" anchorCtr="0"/>
          <a:lstStyle>
            <a:lvl1pPr marL="234000" indent="-234000" algn="l" defTabSz="914400" rtl="0" eaLnBrk="1" latinLnBrk="0" hangingPunct="1">
              <a:lnSpc>
                <a:spcPct val="100000"/>
              </a:lnSpc>
              <a:spcBef>
                <a:spcPts val="1050"/>
              </a:spcBef>
              <a:spcAft>
                <a:spcPts val="0"/>
              </a:spcAft>
              <a:buClr>
                <a:schemeClr val="tx2"/>
              </a:buClr>
              <a:buFont typeface="Symbol" panose="05050102010706020507" pitchFamily="18" charset="2"/>
              <a:buChar char=""/>
              <a:defRPr sz="1800" b="0" kern="1200" baseline="0">
                <a:solidFill>
                  <a:schemeClr val="bg2"/>
                </a:solidFill>
                <a:latin typeface="+mn-lt"/>
                <a:ea typeface="+mn-ea"/>
                <a:cs typeface="+mn-cs"/>
              </a:defRPr>
            </a:lvl1pPr>
            <a:lvl2pPr marL="466725" indent="-233363" algn="l" defTabSz="914400" rtl="0" eaLnBrk="1" latinLnBrk="0" hangingPunct="1">
              <a:lnSpc>
                <a:spcPct val="100000"/>
              </a:lnSpc>
              <a:spcBef>
                <a:spcPts val="600"/>
              </a:spcBef>
              <a:spcAft>
                <a:spcPts val="0"/>
              </a:spcAft>
              <a:buClr>
                <a:schemeClr val="bg2"/>
              </a:buClr>
              <a:buFont typeface="Symbol" panose="05050102010706020507" pitchFamily="18" charset="2"/>
              <a:buChar char=""/>
              <a:defRPr sz="1600" b="0" kern="1200" baseline="0">
                <a:solidFill>
                  <a:schemeClr val="bg2"/>
                </a:solidFill>
                <a:latin typeface="+mn-lt"/>
                <a:ea typeface="+mn-ea"/>
                <a:cs typeface="+mn-cs"/>
              </a:defRPr>
            </a:lvl2pPr>
            <a:lvl3pPr marL="702000" indent="-234000" algn="l" defTabSz="914400" rtl="0" eaLnBrk="1" latinLnBrk="0" hangingPunct="1">
              <a:spcBef>
                <a:spcPts val="600"/>
              </a:spcBef>
              <a:spcAft>
                <a:spcPts val="0"/>
              </a:spcAft>
              <a:buClr>
                <a:schemeClr val="bg2"/>
              </a:buClr>
              <a:buFont typeface="Symbol" panose="05050102010706020507" pitchFamily="18" charset="2"/>
              <a:buChar char=""/>
              <a:defRPr sz="1600" kern="1200" baseline="0">
                <a:solidFill>
                  <a:schemeClr val="bg2"/>
                </a:solidFill>
                <a:latin typeface="+mn-lt"/>
                <a:ea typeface="+mn-ea"/>
                <a:cs typeface="+mn-cs"/>
              </a:defRPr>
            </a:lvl3pPr>
            <a:lvl4pPr marL="936000" indent="-234000" algn="l" defTabSz="914400" rtl="0" eaLnBrk="1" latinLnBrk="0" hangingPunct="1">
              <a:lnSpc>
                <a:spcPct val="100000"/>
              </a:lnSpc>
              <a:spcBef>
                <a:spcPts val="600"/>
              </a:spcBef>
              <a:buClr>
                <a:schemeClr val="bg2"/>
              </a:buClr>
              <a:buFont typeface="Symbol" panose="05050102010706020507" pitchFamily="18" charset="2"/>
              <a:buChar char="·"/>
              <a:defRPr sz="1600" kern="1200" baseline="0">
                <a:solidFill>
                  <a:schemeClr val="bg2"/>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baseline="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Connects all key destinations and development sites to one other and to radial corridors </a:t>
            </a:r>
            <a:endParaRPr lang="en-GB" sz="1600" dirty="0">
              <a:solidFill>
                <a:srgbClr val="57626E"/>
              </a:solidFill>
            </a:endParaRPr>
          </a:p>
        </p:txBody>
      </p:sp>
    </p:spTree>
    <p:extLst>
      <p:ext uri="{BB962C8B-B14F-4D97-AF65-F5344CB8AC3E}">
        <p14:creationId xmlns:p14="http://schemas.microsoft.com/office/powerpoint/2010/main" val="4010807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E650EF4-DDA5-4060-BCAC-3B18A3792721}"/>
              </a:ext>
            </a:extLst>
          </p:cNvPr>
          <p:cNvPicPr>
            <a:picLocks noChangeAspect="1"/>
          </p:cNvPicPr>
          <p:nvPr/>
        </p:nvPicPr>
        <p:blipFill rotWithShape="1">
          <a:blip r:embed="rId2"/>
          <a:srcRect l="55003" t="31421" r="6310" b="2190"/>
          <a:stretch/>
        </p:blipFill>
        <p:spPr>
          <a:xfrm>
            <a:off x="144780" y="948690"/>
            <a:ext cx="8877300" cy="4953000"/>
          </a:xfrm>
          <a:prstGeom prst="rect">
            <a:avLst/>
          </a:prstGeom>
          <a:ln>
            <a:solidFill>
              <a:schemeClr val="bg2">
                <a:lumMod val="75000"/>
              </a:schemeClr>
            </a:solidFill>
          </a:ln>
        </p:spPr>
      </p:pic>
      <p:cxnSp>
        <p:nvCxnSpPr>
          <p:cNvPr id="6" name="Straight Arrow Connector 5">
            <a:extLst>
              <a:ext uri="{FF2B5EF4-FFF2-40B4-BE49-F238E27FC236}">
                <a16:creationId xmlns="" xmlns:a16="http://schemas.microsoft.com/office/drawing/2014/main" id="{7F108719-D80C-4665-9005-5B1C385AEDA3}"/>
              </a:ext>
            </a:extLst>
          </p:cNvPr>
          <p:cNvCxnSpPr>
            <a:cxnSpLocks/>
          </p:cNvCxnSpPr>
          <p:nvPr/>
        </p:nvCxnSpPr>
        <p:spPr>
          <a:xfrm>
            <a:off x="1522983" y="2506857"/>
            <a:ext cx="2681504" cy="426511"/>
          </a:xfrm>
          <a:prstGeom prst="straightConnector1">
            <a:avLst/>
          </a:prstGeom>
          <a:ln w="50800">
            <a:solidFill>
              <a:srgbClr val="FF000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7120F966-8BB8-449A-B2D3-B079B63F77AB}"/>
              </a:ext>
            </a:extLst>
          </p:cNvPr>
          <p:cNvCxnSpPr>
            <a:cxnSpLocks/>
          </p:cNvCxnSpPr>
          <p:nvPr/>
        </p:nvCxnSpPr>
        <p:spPr>
          <a:xfrm>
            <a:off x="4255152" y="2933368"/>
            <a:ext cx="957300" cy="270350"/>
          </a:xfrm>
          <a:prstGeom prst="straightConnector1">
            <a:avLst/>
          </a:prstGeom>
          <a:ln w="60325" cmpd="dbl">
            <a:solidFill>
              <a:schemeClr val="tx1"/>
            </a:solidFill>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FD32DC31-DF2B-4E5D-B246-8705CC15DAF4}"/>
              </a:ext>
            </a:extLst>
          </p:cNvPr>
          <p:cNvCxnSpPr>
            <a:cxnSpLocks/>
          </p:cNvCxnSpPr>
          <p:nvPr/>
        </p:nvCxnSpPr>
        <p:spPr>
          <a:xfrm flipV="1">
            <a:off x="5213870" y="2369981"/>
            <a:ext cx="318273" cy="849696"/>
          </a:xfrm>
          <a:prstGeom prst="straightConnector1">
            <a:avLst/>
          </a:prstGeom>
          <a:ln w="60325" cmpd="dbl">
            <a:solidFill>
              <a:schemeClr val="tx1"/>
            </a:solidFill>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568F831F-236B-4FD6-B502-4C6FC823270F}"/>
              </a:ext>
            </a:extLst>
          </p:cNvPr>
          <p:cNvCxnSpPr>
            <a:cxnSpLocks/>
          </p:cNvCxnSpPr>
          <p:nvPr/>
        </p:nvCxnSpPr>
        <p:spPr>
          <a:xfrm flipV="1">
            <a:off x="5092289" y="3207643"/>
            <a:ext cx="121581" cy="376769"/>
          </a:xfrm>
          <a:prstGeom prst="straightConnector1">
            <a:avLst/>
          </a:prstGeom>
          <a:ln w="50800">
            <a:solidFill>
              <a:schemeClr val="tx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67605C8A-D4B6-41A1-9923-8A6D46AE4C9D}"/>
              </a:ext>
            </a:extLst>
          </p:cNvPr>
          <p:cNvCxnSpPr>
            <a:cxnSpLocks/>
          </p:cNvCxnSpPr>
          <p:nvPr/>
        </p:nvCxnSpPr>
        <p:spPr>
          <a:xfrm flipV="1">
            <a:off x="4941062" y="3564955"/>
            <a:ext cx="151226" cy="550600"/>
          </a:xfrm>
          <a:prstGeom prst="straightConnector1">
            <a:avLst/>
          </a:prstGeom>
          <a:ln w="50800">
            <a:solidFill>
              <a:srgbClr val="0070C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F01582F5-3FAF-423B-A954-BD3AC1FCA0D6}"/>
              </a:ext>
            </a:extLst>
          </p:cNvPr>
          <p:cNvCxnSpPr>
            <a:cxnSpLocks/>
          </p:cNvCxnSpPr>
          <p:nvPr/>
        </p:nvCxnSpPr>
        <p:spPr>
          <a:xfrm flipH="1" flipV="1">
            <a:off x="4941063" y="4115554"/>
            <a:ext cx="1609556" cy="1477568"/>
          </a:xfrm>
          <a:prstGeom prst="straightConnector1">
            <a:avLst/>
          </a:prstGeom>
          <a:ln w="50800">
            <a:solidFill>
              <a:srgbClr val="FF000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933FF910-410C-484F-B85E-8B2BF2D886CA}"/>
              </a:ext>
            </a:extLst>
          </p:cNvPr>
          <p:cNvCxnSpPr>
            <a:cxnSpLocks/>
          </p:cNvCxnSpPr>
          <p:nvPr/>
        </p:nvCxnSpPr>
        <p:spPr>
          <a:xfrm flipH="1">
            <a:off x="4486387" y="4115553"/>
            <a:ext cx="450130" cy="145423"/>
          </a:xfrm>
          <a:prstGeom prst="straightConnector1">
            <a:avLst/>
          </a:prstGeom>
          <a:ln w="50800">
            <a:solidFill>
              <a:srgbClr val="0070C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033241CD-0DC8-4C16-AD6F-BCF9FF3CBC9F}"/>
              </a:ext>
            </a:extLst>
          </p:cNvPr>
          <p:cNvCxnSpPr>
            <a:cxnSpLocks/>
          </p:cNvCxnSpPr>
          <p:nvPr/>
        </p:nvCxnSpPr>
        <p:spPr>
          <a:xfrm flipV="1">
            <a:off x="5532142" y="1011213"/>
            <a:ext cx="423305" cy="1358768"/>
          </a:xfrm>
          <a:prstGeom prst="straightConnector1">
            <a:avLst/>
          </a:prstGeom>
          <a:ln w="50800">
            <a:solidFill>
              <a:schemeClr val="tx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866AC7AD-06F1-4143-9A0C-BD278689DFC0}"/>
              </a:ext>
            </a:extLst>
          </p:cNvPr>
          <p:cNvCxnSpPr>
            <a:cxnSpLocks/>
          </p:cNvCxnSpPr>
          <p:nvPr/>
        </p:nvCxnSpPr>
        <p:spPr>
          <a:xfrm flipH="1" flipV="1">
            <a:off x="5092288" y="2127448"/>
            <a:ext cx="418304" cy="242534"/>
          </a:xfrm>
          <a:prstGeom prst="straightConnector1">
            <a:avLst/>
          </a:prstGeom>
          <a:ln w="50800">
            <a:solidFill>
              <a:srgbClr val="0070C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9D691575-A3A3-431C-80D2-4C2CA4167626}"/>
              </a:ext>
            </a:extLst>
          </p:cNvPr>
          <p:cNvCxnSpPr>
            <a:cxnSpLocks/>
          </p:cNvCxnSpPr>
          <p:nvPr/>
        </p:nvCxnSpPr>
        <p:spPr>
          <a:xfrm flipH="1">
            <a:off x="5395104" y="2794829"/>
            <a:ext cx="876436" cy="0"/>
          </a:xfrm>
          <a:prstGeom prst="straightConnector1">
            <a:avLst/>
          </a:prstGeom>
          <a:ln w="50800">
            <a:solidFill>
              <a:schemeClr val="tx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 xmlns:a16="http://schemas.microsoft.com/office/drawing/2014/main" id="{B08A7BB5-4EB8-4ED5-83AC-B6B163756E73}"/>
              </a:ext>
            </a:extLst>
          </p:cNvPr>
          <p:cNvSpPr txBox="1"/>
          <p:nvPr/>
        </p:nvSpPr>
        <p:spPr>
          <a:xfrm>
            <a:off x="4528898" y="3046998"/>
            <a:ext cx="280172" cy="300082"/>
          </a:xfrm>
          <a:prstGeom prst="rect">
            <a:avLst/>
          </a:prstGeom>
          <a:noFill/>
          <a:ln>
            <a:noFill/>
          </a:ln>
        </p:spPr>
        <p:txBody>
          <a:bodyPr wrap="square" rtlCol="0">
            <a:spAutoFit/>
          </a:bodyPr>
          <a:lstStyle/>
          <a:p>
            <a:pPr algn="ctr"/>
            <a:r>
              <a:rPr lang="en-GB" sz="1350" b="1" dirty="0"/>
              <a:t>A</a:t>
            </a:r>
          </a:p>
        </p:txBody>
      </p:sp>
      <p:sp>
        <p:nvSpPr>
          <p:cNvPr id="53" name="TextBox 52">
            <a:extLst>
              <a:ext uri="{FF2B5EF4-FFF2-40B4-BE49-F238E27FC236}">
                <a16:creationId xmlns="" xmlns:a16="http://schemas.microsoft.com/office/drawing/2014/main" id="{39C2B202-8AE7-4038-9738-519AEB874E1E}"/>
              </a:ext>
            </a:extLst>
          </p:cNvPr>
          <p:cNvSpPr txBox="1"/>
          <p:nvPr/>
        </p:nvSpPr>
        <p:spPr>
          <a:xfrm>
            <a:off x="5191666" y="3290208"/>
            <a:ext cx="280172" cy="300082"/>
          </a:xfrm>
          <a:prstGeom prst="rect">
            <a:avLst/>
          </a:prstGeom>
          <a:noFill/>
          <a:ln>
            <a:noFill/>
          </a:ln>
        </p:spPr>
        <p:txBody>
          <a:bodyPr wrap="square" rtlCol="0">
            <a:spAutoFit/>
          </a:bodyPr>
          <a:lstStyle/>
          <a:p>
            <a:pPr algn="ctr"/>
            <a:r>
              <a:rPr lang="en-GB" sz="1350" b="1" dirty="0"/>
              <a:t>B</a:t>
            </a:r>
          </a:p>
        </p:txBody>
      </p:sp>
      <p:sp>
        <p:nvSpPr>
          <p:cNvPr id="54" name="TextBox 53">
            <a:extLst>
              <a:ext uri="{FF2B5EF4-FFF2-40B4-BE49-F238E27FC236}">
                <a16:creationId xmlns="" xmlns:a16="http://schemas.microsoft.com/office/drawing/2014/main" id="{6D4DC55F-12C2-424A-A9C4-70FAFFBDA67E}"/>
              </a:ext>
            </a:extLst>
          </p:cNvPr>
          <p:cNvSpPr txBox="1"/>
          <p:nvPr/>
        </p:nvSpPr>
        <p:spPr>
          <a:xfrm>
            <a:off x="5131800" y="2553970"/>
            <a:ext cx="280172" cy="300082"/>
          </a:xfrm>
          <a:prstGeom prst="rect">
            <a:avLst/>
          </a:prstGeom>
          <a:noFill/>
          <a:ln>
            <a:noFill/>
          </a:ln>
        </p:spPr>
        <p:txBody>
          <a:bodyPr wrap="square" rtlCol="0">
            <a:spAutoFit/>
          </a:bodyPr>
          <a:lstStyle/>
          <a:p>
            <a:pPr algn="ctr"/>
            <a:r>
              <a:rPr lang="en-GB" sz="1350" b="1" dirty="0"/>
              <a:t>C</a:t>
            </a:r>
          </a:p>
        </p:txBody>
      </p:sp>
      <p:sp>
        <p:nvSpPr>
          <p:cNvPr id="55" name="TextBox 54">
            <a:extLst>
              <a:ext uri="{FF2B5EF4-FFF2-40B4-BE49-F238E27FC236}">
                <a16:creationId xmlns="" xmlns:a16="http://schemas.microsoft.com/office/drawing/2014/main" id="{6DD02529-3CBA-4395-ABBE-C348985001F9}"/>
              </a:ext>
            </a:extLst>
          </p:cNvPr>
          <p:cNvSpPr txBox="1"/>
          <p:nvPr/>
        </p:nvSpPr>
        <p:spPr>
          <a:xfrm>
            <a:off x="5212453" y="2005843"/>
            <a:ext cx="280172" cy="300082"/>
          </a:xfrm>
          <a:prstGeom prst="rect">
            <a:avLst/>
          </a:prstGeom>
          <a:noFill/>
          <a:ln>
            <a:noFill/>
          </a:ln>
        </p:spPr>
        <p:txBody>
          <a:bodyPr wrap="square" rtlCol="0">
            <a:spAutoFit/>
          </a:bodyPr>
          <a:lstStyle/>
          <a:p>
            <a:pPr algn="ctr"/>
            <a:r>
              <a:rPr lang="en-GB" sz="1350" b="1" dirty="0">
                <a:solidFill>
                  <a:srgbClr val="0070C0"/>
                </a:solidFill>
              </a:rPr>
              <a:t>D</a:t>
            </a:r>
          </a:p>
        </p:txBody>
      </p:sp>
      <p:sp>
        <p:nvSpPr>
          <p:cNvPr id="56" name="TextBox 55">
            <a:extLst>
              <a:ext uri="{FF2B5EF4-FFF2-40B4-BE49-F238E27FC236}">
                <a16:creationId xmlns="" xmlns:a16="http://schemas.microsoft.com/office/drawing/2014/main" id="{DBBC9C84-4E1F-4E48-84A9-B9B2FF054A00}"/>
              </a:ext>
            </a:extLst>
          </p:cNvPr>
          <p:cNvSpPr txBox="1"/>
          <p:nvPr/>
        </p:nvSpPr>
        <p:spPr>
          <a:xfrm>
            <a:off x="4453808" y="2286222"/>
            <a:ext cx="280172" cy="300082"/>
          </a:xfrm>
          <a:prstGeom prst="rect">
            <a:avLst/>
          </a:prstGeom>
          <a:noFill/>
          <a:ln>
            <a:noFill/>
          </a:ln>
        </p:spPr>
        <p:txBody>
          <a:bodyPr wrap="square" rtlCol="0">
            <a:spAutoFit/>
          </a:bodyPr>
          <a:lstStyle/>
          <a:p>
            <a:pPr algn="ctr"/>
            <a:r>
              <a:rPr lang="en-GB" sz="1350" b="1" dirty="0"/>
              <a:t>G</a:t>
            </a:r>
          </a:p>
        </p:txBody>
      </p:sp>
      <p:sp>
        <p:nvSpPr>
          <p:cNvPr id="57" name="TextBox 56">
            <a:extLst>
              <a:ext uri="{FF2B5EF4-FFF2-40B4-BE49-F238E27FC236}">
                <a16:creationId xmlns="" xmlns:a16="http://schemas.microsoft.com/office/drawing/2014/main" id="{8D4FF085-CC88-42A6-AB5A-B93F2EB1F2CC}"/>
              </a:ext>
            </a:extLst>
          </p:cNvPr>
          <p:cNvSpPr txBox="1"/>
          <p:nvPr/>
        </p:nvSpPr>
        <p:spPr>
          <a:xfrm>
            <a:off x="5532143" y="1388598"/>
            <a:ext cx="280172" cy="300082"/>
          </a:xfrm>
          <a:prstGeom prst="rect">
            <a:avLst/>
          </a:prstGeom>
          <a:noFill/>
          <a:ln>
            <a:noFill/>
          </a:ln>
        </p:spPr>
        <p:txBody>
          <a:bodyPr wrap="square" rtlCol="0">
            <a:spAutoFit/>
          </a:bodyPr>
          <a:lstStyle/>
          <a:p>
            <a:pPr algn="ctr"/>
            <a:r>
              <a:rPr lang="en-GB" sz="1350" b="1" dirty="0"/>
              <a:t>E</a:t>
            </a:r>
          </a:p>
        </p:txBody>
      </p:sp>
      <p:sp>
        <p:nvSpPr>
          <p:cNvPr id="58" name="TextBox 57">
            <a:extLst>
              <a:ext uri="{FF2B5EF4-FFF2-40B4-BE49-F238E27FC236}">
                <a16:creationId xmlns="" xmlns:a16="http://schemas.microsoft.com/office/drawing/2014/main" id="{B382CF9C-100E-43F7-8911-325C2EE56871}"/>
              </a:ext>
            </a:extLst>
          </p:cNvPr>
          <p:cNvSpPr txBox="1"/>
          <p:nvPr/>
        </p:nvSpPr>
        <p:spPr>
          <a:xfrm>
            <a:off x="5693236" y="2547181"/>
            <a:ext cx="280172" cy="300082"/>
          </a:xfrm>
          <a:prstGeom prst="rect">
            <a:avLst/>
          </a:prstGeom>
          <a:noFill/>
          <a:ln>
            <a:noFill/>
          </a:ln>
        </p:spPr>
        <p:txBody>
          <a:bodyPr wrap="square" rtlCol="0">
            <a:spAutoFit/>
          </a:bodyPr>
          <a:lstStyle/>
          <a:p>
            <a:pPr algn="ctr"/>
            <a:r>
              <a:rPr lang="en-GB" sz="1350" b="1" dirty="0"/>
              <a:t>F</a:t>
            </a:r>
          </a:p>
        </p:txBody>
      </p:sp>
      <p:sp>
        <p:nvSpPr>
          <p:cNvPr id="59" name="TextBox 58">
            <a:extLst>
              <a:ext uri="{FF2B5EF4-FFF2-40B4-BE49-F238E27FC236}">
                <a16:creationId xmlns="" xmlns:a16="http://schemas.microsoft.com/office/drawing/2014/main" id="{A2D359BE-D213-42A6-8EA0-4EF24A6437AA}"/>
              </a:ext>
            </a:extLst>
          </p:cNvPr>
          <p:cNvSpPr txBox="1"/>
          <p:nvPr/>
        </p:nvSpPr>
        <p:spPr>
          <a:xfrm>
            <a:off x="4966624" y="3746731"/>
            <a:ext cx="280172" cy="300082"/>
          </a:xfrm>
          <a:prstGeom prst="rect">
            <a:avLst/>
          </a:prstGeom>
          <a:noFill/>
          <a:ln>
            <a:noFill/>
          </a:ln>
        </p:spPr>
        <p:txBody>
          <a:bodyPr wrap="square" rtlCol="0">
            <a:spAutoFit/>
          </a:bodyPr>
          <a:lstStyle/>
          <a:p>
            <a:pPr algn="ctr"/>
            <a:r>
              <a:rPr lang="en-GB" sz="1350" b="1" dirty="0">
                <a:solidFill>
                  <a:srgbClr val="0070C0"/>
                </a:solidFill>
              </a:rPr>
              <a:t>H</a:t>
            </a:r>
          </a:p>
        </p:txBody>
      </p:sp>
      <p:sp>
        <p:nvSpPr>
          <p:cNvPr id="60" name="TextBox 59">
            <a:extLst>
              <a:ext uri="{FF2B5EF4-FFF2-40B4-BE49-F238E27FC236}">
                <a16:creationId xmlns="" xmlns:a16="http://schemas.microsoft.com/office/drawing/2014/main" id="{DF77EFF9-BF1B-4AA9-91C4-0E3552CC25FF}"/>
              </a:ext>
            </a:extLst>
          </p:cNvPr>
          <p:cNvSpPr txBox="1"/>
          <p:nvPr/>
        </p:nvSpPr>
        <p:spPr>
          <a:xfrm>
            <a:off x="4561514" y="3942478"/>
            <a:ext cx="280172" cy="300082"/>
          </a:xfrm>
          <a:prstGeom prst="rect">
            <a:avLst/>
          </a:prstGeom>
          <a:noFill/>
          <a:ln>
            <a:noFill/>
          </a:ln>
        </p:spPr>
        <p:txBody>
          <a:bodyPr wrap="square" rtlCol="0">
            <a:spAutoFit/>
          </a:bodyPr>
          <a:lstStyle/>
          <a:p>
            <a:pPr algn="ctr"/>
            <a:r>
              <a:rPr lang="en-GB" sz="1350" b="1" dirty="0">
                <a:solidFill>
                  <a:srgbClr val="0070C0"/>
                </a:solidFill>
              </a:rPr>
              <a:t>I</a:t>
            </a:r>
          </a:p>
        </p:txBody>
      </p:sp>
      <p:sp>
        <p:nvSpPr>
          <p:cNvPr id="61" name="TextBox 60">
            <a:extLst>
              <a:ext uri="{FF2B5EF4-FFF2-40B4-BE49-F238E27FC236}">
                <a16:creationId xmlns="" xmlns:a16="http://schemas.microsoft.com/office/drawing/2014/main" id="{5BFB843F-2528-4786-A432-33B491A62A8F}"/>
              </a:ext>
            </a:extLst>
          </p:cNvPr>
          <p:cNvSpPr txBox="1"/>
          <p:nvPr/>
        </p:nvSpPr>
        <p:spPr>
          <a:xfrm>
            <a:off x="5675329" y="4571675"/>
            <a:ext cx="280172" cy="300082"/>
          </a:xfrm>
          <a:prstGeom prst="rect">
            <a:avLst/>
          </a:prstGeom>
          <a:noFill/>
          <a:ln>
            <a:noFill/>
          </a:ln>
        </p:spPr>
        <p:txBody>
          <a:bodyPr wrap="square" rtlCol="0">
            <a:spAutoFit/>
          </a:bodyPr>
          <a:lstStyle/>
          <a:p>
            <a:pPr algn="ctr"/>
            <a:r>
              <a:rPr lang="en-GB" sz="1350" b="1" dirty="0">
                <a:solidFill>
                  <a:srgbClr val="FF0000"/>
                </a:solidFill>
              </a:rPr>
              <a:t>J</a:t>
            </a:r>
          </a:p>
        </p:txBody>
      </p:sp>
      <p:sp>
        <p:nvSpPr>
          <p:cNvPr id="62" name="TextBox 61">
            <a:extLst>
              <a:ext uri="{FF2B5EF4-FFF2-40B4-BE49-F238E27FC236}">
                <a16:creationId xmlns="" xmlns:a16="http://schemas.microsoft.com/office/drawing/2014/main" id="{AFEE5A47-5C6A-4994-B52C-9199694C26EB}"/>
              </a:ext>
            </a:extLst>
          </p:cNvPr>
          <p:cNvSpPr txBox="1"/>
          <p:nvPr/>
        </p:nvSpPr>
        <p:spPr>
          <a:xfrm>
            <a:off x="2714326" y="2436088"/>
            <a:ext cx="280172" cy="300082"/>
          </a:xfrm>
          <a:prstGeom prst="rect">
            <a:avLst/>
          </a:prstGeom>
          <a:noFill/>
          <a:ln>
            <a:noFill/>
          </a:ln>
        </p:spPr>
        <p:txBody>
          <a:bodyPr wrap="square" rtlCol="0">
            <a:spAutoFit/>
          </a:bodyPr>
          <a:lstStyle/>
          <a:p>
            <a:pPr algn="ctr"/>
            <a:r>
              <a:rPr lang="en-GB" sz="1350" b="1" dirty="0">
                <a:solidFill>
                  <a:srgbClr val="FF0000"/>
                </a:solidFill>
              </a:rPr>
              <a:t>K</a:t>
            </a:r>
          </a:p>
        </p:txBody>
      </p:sp>
      <p:sp>
        <p:nvSpPr>
          <p:cNvPr id="68" name="TextBox 67">
            <a:extLst>
              <a:ext uri="{FF2B5EF4-FFF2-40B4-BE49-F238E27FC236}">
                <a16:creationId xmlns="" xmlns:a16="http://schemas.microsoft.com/office/drawing/2014/main" id="{3CE51F7A-6B0E-44F2-9675-1D7FCBAF6482}"/>
              </a:ext>
            </a:extLst>
          </p:cNvPr>
          <p:cNvSpPr txBox="1"/>
          <p:nvPr/>
        </p:nvSpPr>
        <p:spPr>
          <a:xfrm>
            <a:off x="195820" y="4441214"/>
            <a:ext cx="3354053" cy="1200329"/>
          </a:xfrm>
          <a:prstGeom prst="rect">
            <a:avLst/>
          </a:prstGeom>
          <a:solidFill>
            <a:schemeClr val="bg1">
              <a:alpha val="46000"/>
            </a:schemeClr>
          </a:solidFill>
        </p:spPr>
        <p:txBody>
          <a:bodyPr wrap="square" rtlCol="0">
            <a:spAutoFit/>
          </a:bodyPr>
          <a:lstStyle/>
          <a:p>
            <a:pPr>
              <a:lnSpc>
                <a:spcPct val="200000"/>
              </a:lnSpc>
            </a:pPr>
            <a:r>
              <a:rPr lang="en-GB" sz="900" b="1" dirty="0"/>
              <a:t>Existing busways</a:t>
            </a:r>
          </a:p>
          <a:p>
            <a:pPr>
              <a:lnSpc>
                <a:spcPct val="200000"/>
              </a:lnSpc>
            </a:pPr>
            <a:r>
              <a:rPr lang="en-GB" sz="900" b="1" dirty="0"/>
              <a:t>Proposed new public transport routes (for bus or Metro)</a:t>
            </a:r>
          </a:p>
          <a:p>
            <a:pPr>
              <a:lnSpc>
                <a:spcPct val="200000"/>
              </a:lnSpc>
            </a:pPr>
            <a:r>
              <a:rPr lang="en-GB" sz="900" b="1" dirty="0"/>
              <a:t>New metro routes</a:t>
            </a:r>
          </a:p>
          <a:p>
            <a:pPr>
              <a:lnSpc>
                <a:spcPct val="200000"/>
              </a:lnSpc>
              <a:spcAft>
                <a:spcPts val="900"/>
              </a:spcAft>
            </a:pPr>
            <a:r>
              <a:rPr lang="en-GB" sz="900" b="1" dirty="0"/>
              <a:t>Tunnelling</a:t>
            </a:r>
          </a:p>
        </p:txBody>
      </p:sp>
      <p:cxnSp>
        <p:nvCxnSpPr>
          <p:cNvPr id="69" name="Straight Arrow Connector 68">
            <a:extLst>
              <a:ext uri="{FF2B5EF4-FFF2-40B4-BE49-F238E27FC236}">
                <a16:creationId xmlns="" xmlns:a16="http://schemas.microsoft.com/office/drawing/2014/main" id="{3D857911-D2C5-4FDC-B49E-5976450925CC}"/>
              </a:ext>
            </a:extLst>
          </p:cNvPr>
          <p:cNvCxnSpPr>
            <a:cxnSpLocks/>
          </p:cNvCxnSpPr>
          <p:nvPr/>
        </p:nvCxnSpPr>
        <p:spPr>
          <a:xfrm flipH="1">
            <a:off x="2994498" y="4606629"/>
            <a:ext cx="490490" cy="0"/>
          </a:xfrm>
          <a:prstGeom prst="straightConnector1">
            <a:avLst/>
          </a:prstGeom>
          <a:ln w="50800">
            <a:solidFill>
              <a:srgbClr val="0070C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 xmlns:a16="http://schemas.microsoft.com/office/drawing/2014/main" id="{2F211265-4031-4784-951E-A427111E9817}"/>
              </a:ext>
            </a:extLst>
          </p:cNvPr>
          <p:cNvCxnSpPr>
            <a:cxnSpLocks/>
          </p:cNvCxnSpPr>
          <p:nvPr/>
        </p:nvCxnSpPr>
        <p:spPr>
          <a:xfrm flipH="1">
            <a:off x="2994498" y="4941168"/>
            <a:ext cx="490490" cy="0"/>
          </a:xfrm>
          <a:prstGeom prst="straightConnector1">
            <a:avLst/>
          </a:prstGeom>
          <a:ln w="50800">
            <a:solidFill>
              <a:srgbClr val="FF000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 xmlns:a16="http://schemas.microsoft.com/office/drawing/2014/main" id="{E4ECEAEF-3FE8-4521-A24F-EBAA3304A62E}"/>
              </a:ext>
            </a:extLst>
          </p:cNvPr>
          <p:cNvCxnSpPr>
            <a:cxnSpLocks/>
          </p:cNvCxnSpPr>
          <p:nvPr/>
        </p:nvCxnSpPr>
        <p:spPr>
          <a:xfrm flipH="1">
            <a:off x="2994498" y="5229200"/>
            <a:ext cx="490490" cy="0"/>
          </a:xfrm>
          <a:prstGeom prst="straightConnector1">
            <a:avLst/>
          </a:prstGeom>
          <a:ln w="50800">
            <a:solidFill>
              <a:schemeClr val="tx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 xmlns:a16="http://schemas.microsoft.com/office/drawing/2014/main" id="{F11DB855-8C5C-4B77-87A1-DA33F9D0176A}"/>
              </a:ext>
            </a:extLst>
          </p:cNvPr>
          <p:cNvCxnSpPr>
            <a:cxnSpLocks/>
          </p:cNvCxnSpPr>
          <p:nvPr/>
        </p:nvCxnSpPr>
        <p:spPr>
          <a:xfrm flipH="1">
            <a:off x="2994498" y="5517232"/>
            <a:ext cx="490490" cy="0"/>
          </a:xfrm>
          <a:prstGeom prst="straightConnector1">
            <a:avLst/>
          </a:prstGeom>
          <a:ln w="60325" cmpd="dbl">
            <a:solidFill>
              <a:schemeClr val="tx1"/>
            </a:solidFill>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7AAF30F5-5121-4CE4-B810-264CD34684F2}"/>
              </a:ext>
            </a:extLst>
          </p:cNvPr>
          <p:cNvCxnSpPr>
            <a:cxnSpLocks/>
          </p:cNvCxnSpPr>
          <p:nvPr/>
        </p:nvCxnSpPr>
        <p:spPr>
          <a:xfrm flipH="1" flipV="1">
            <a:off x="3549873" y="995264"/>
            <a:ext cx="1558002" cy="1112311"/>
          </a:xfrm>
          <a:prstGeom prst="straightConnector1">
            <a:avLst/>
          </a:prstGeom>
          <a:ln w="50800">
            <a:solidFill>
              <a:srgbClr val="0070C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DF1544DC-CCB9-4E0F-BAD1-CFB1B6320AD3}"/>
              </a:ext>
            </a:extLst>
          </p:cNvPr>
          <p:cNvCxnSpPr>
            <a:cxnSpLocks/>
          </p:cNvCxnSpPr>
          <p:nvPr/>
        </p:nvCxnSpPr>
        <p:spPr>
          <a:xfrm flipH="1">
            <a:off x="4204486" y="2127448"/>
            <a:ext cx="887804" cy="795368"/>
          </a:xfrm>
          <a:prstGeom prst="straightConnector1">
            <a:avLst/>
          </a:prstGeom>
          <a:ln w="50800">
            <a:solidFill>
              <a:schemeClr val="tx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07A8C2E3-6DE8-40FA-9FBF-267B9F6654F6}"/>
              </a:ext>
            </a:extLst>
          </p:cNvPr>
          <p:cNvSpPr txBox="1"/>
          <p:nvPr/>
        </p:nvSpPr>
        <p:spPr>
          <a:xfrm>
            <a:off x="4255152" y="1309348"/>
            <a:ext cx="280172" cy="300082"/>
          </a:xfrm>
          <a:prstGeom prst="rect">
            <a:avLst/>
          </a:prstGeom>
          <a:noFill/>
          <a:ln>
            <a:noFill/>
          </a:ln>
        </p:spPr>
        <p:txBody>
          <a:bodyPr wrap="square" rtlCol="0">
            <a:spAutoFit/>
          </a:bodyPr>
          <a:lstStyle/>
          <a:p>
            <a:pPr algn="ctr"/>
            <a:r>
              <a:rPr lang="en-GB" sz="1350" b="1" dirty="0">
                <a:solidFill>
                  <a:srgbClr val="0070C0"/>
                </a:solidFill>
              </a:rPr>
              <a:t>L</a:t>
            </a:r>
          </a:p>
        </p:txBody>
      </p:sp>
      <p:sp>
        <p:nvSpPr>
          <p:cNvPr id="36" name="TextBox 35">
            <a:extLst>
              <a:ext uri="{FF2B5EF4-FFF2-40B4-BE49-F238E27FC236}">
                <a16:creationId xmlns="" xmlns:a16="http://schemas.microsoft.com/office/drawing/2014/main" id="{23B53CD8-48B4-4AA4-81E3-C49719CD5E91}"/>
              </a:ext>
            </a:extLst>
          </p:cNvPr>
          <p:cNvSpPr txBox="1"/>
          <p:nvPr/>
        </p:nvSpPr>
        <p:spPr>
          <a:xfrm>
            <a:off x="3501506" y="931838"/>
            <a:ext cx="1073950" cy="253916"/>
          </a:xfrm>
          <a:prstGeom prst="rect">
            <a:avLst/>
          </a:prstGeom>
          <a:noFill/>
          <a:ln>
            <a:noFill/>
          </a:ln>
        </p:spPr>
        <p:txBody>
          <a:bodyPr wrap="square" rtlCol="0">
            <a:spAutoFit/>
          </a:bodyPr>
          <a:lstStyle/>
          <a:p>
            <a:pPr algn="ctr"/>
            <a:r>
              <a:rPr lang="en-GB" sz="1050" b="1" dirty="0">
                <a:solidFill>
                  <a:srgbClr val="0070C0"/>
                </a:solidFill>
              </a:rPr>
              <a:t>To St Ives</a:t>
            </a:r>
          </a:p>
        </p:txBody>
      </p:sp>
      <p:sp>
        <p:nvSpPr>
          <p:cNvPr id="37" name="Title 1">
            <a:extLst>
              <a:ext uri="{FF2B5EF4-FFF2-40B4-BE49-F238E27FC236}">
                <a16:creationId xmlns="" xmlns:a16="http://schemas.microsoft.com/office/drawing/2014/main" id="{EAF744B5-9DC8-4CB7-BD2C-E1023D657560}"/>
              </a:ext>
            </a:extLst>
          </p:cNvPr>
          <p:cNvSpPr txBox="1">
            <a:spLocks/>
          </p:cNvSpPr>
          <p:nvPr/>
        </p:nvSpPr>
        <p:spPr>
          <a:xfrm>
            <a:off x="522099" y="392376"/>
            <a:ext cx="7938333" cy="372328"/>
          </a:xfrm>
          <a:prstGeom prst="rect">
            <a:avLst/>
          </a:prstGeom>
        </p:spPr>
        <p:txBody>
          <a:bodyPr vert="horz" lIns="0" tIns="0" rIns="0" bIns="0" rtlCol="0" anchor="b" anchorCtr="0">
            <a:noAutofit/>
          </a:bodyPr>
          <a:lstStyle>
            <a:lvl1pPr algn="ctr" defTabSz="914400" rtl="0" eaLnBrk="1" latinLnBrk="0" hangingPunct="1">
              <a:lnSpc>
                <a:spcPts val="2600"/>
              </a:lnSpc>
              <a:spcBef>
                <a:spcPct val="0"/>
              </a:spcBef>
              <a:buNone/>
              <a:defRPr sz="4500" kern="1200" baseline="0">
                <a:solidFill>
                  <a:schemeClr val="tx2"/>
                </a:solidFill>
                <a:latin typeface="+mj-lt"/>
                <a:ea typeface="+mj-ea"/>
                <a:cs typeface="+mj-cs"/>
              </a:defRPr>
            </a:lvl1pPr>
          </a:lstStyle>
          <a:p>
            <a:pPr algn="l"/>
            <a:r>
              <a:rPr lang="en-GB" sz="2400" b="1" dirty="0"/>
              <a:t>CAM: </a:t>
            </a:r>
            <a:r>
              <a:rPr lang="en-GB" sz="2400" dirty="0"/>
              <a:t>Network Schematic (infrastructure)</a:t>
            </a:r>
          </a:p>
        </p:txBody>
      </p:sp>
    </p:spTree>
    <p:extLst>
      <p:ext uri="{BB962C8B-B14F-4D97-AF65-F5344CB8AC3E}">
        <p14:creationId xmlns:p14="http://schemas.microsoft.com/office/powerpoint/2010/main" val="3445007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C168E9-96CD-496A-BDAF-2D4A89C0863A}"/>
              </a:ext>
            </a:extLst>
          </p:cNvPr>
          <p:cNvSpPr>
            <a:spLocks noGrp="1"/>
          </p:cNvSpPr>
          <p:nvPr>
            <p:ph type="title"/>
          </p:nvPr>
        </p:nvSpPr>
        <p:spPr>
          <a:xfrm>
            <a:off x="267243" y="176352"/>
            <a:ext cx="7938333" cy="372328"/>
          </a:xfrm>
        </p:spPr>
        <p:txBody>
          <a:bodyPr/>
          <a:lstStyle/>
          <a:p>
            <a:r>
              <a:rPr lang="en-GB" dirty="0"/>
              <a:t>Transport </a:t>
            </a:r>
            <a:r>
              <a:rPr lang="en-GB" dirty="0" smtClean="0"/>
              <a:t>Benefits </a:t>
            </a:r>
            <a:r>
              <a:rPr lang="en-GB" dirty="0"/>
              <a:t>Assessment</a:t>
            </a:r>
          </a:p>
        </p:txBody>
      </p:sp>
      <p:graphicFrame>
        <p:nvGraphicFramePr>
          <p:cNvPr id="3" name="Table 2">
            <a:extLst>
              <a:ext uri="{FF2B5EF4-FFF2-40B4-BE49-F238E27FC236}">
                <a16:creationId xmlns="" xmlns:a16="http://schemas.microsoft.com/office/drawing/2014/main" id="{F2E4C125-EE99-4578-BFF8-68D74290A415}"/>
              </a:ext>
            </a:extLst>
          </p:cNvPr>
          <p:cNvGraphicFramePr>
            <a:graphicFrameLocks noGrp="1"/>
          </p:cNvGraphicFramePr>
          <p:nvPr>
            <p:extLst>
              <p:ext uri="{D42A27DB-BD31-4B8C-83A1-F6EECF244321}">
                <p14:modId xmlns:p14="http://schemas.microsoft.com/office/powerpoint/2010/main" val="2145024886"/>
              </p:ext>
            </p:extLst>
          </p:nvPr>
        </p:nvGraphicFramePr>
        <p:xfrm>
          <a:off x="519766" y="928917"/>
          <a:ext cx="8065969" cy="5689304"/>
        </p:xfrm>
        <a:graphic>
          <a:graphicData uri="http://schemas.openxmlformats.org/drawingml/2006/table">
            <a:tbl>
              <a:tblPr firstRow="1" firstCol="1" bandRow="1">
                <a:tableStyleId>{5C22544A-7EE6-4342-B048-85BDC9FD1C3A}</a:tableStyleId>
              </a:tblPr>
              <a:tblGrid>
                <a:gridCol w="923398">
                  <a:extLst>
                    <a:ext uri="{9D8B030D-6E8A-4147-A177-3AD203B41FA5}">
                      <a16:colId xmlns="" xmlns:a16="http://schemas.microsoft.com/office/drawing/2014/main" val="1971920334"/>
                    </a:ext>
                  </a:extLst>
                </a:gridCol>
                <a:gridCol w="623141">
                  <a:extLst>
                    <a:ext uri="{9D8B030D-6E8A-4147-A177-3AD203B41FA5}">
                      <a16:colId xmlns="" xmlns:a16="http://schemas.microsoft.com/office/drawing/2014/main" val="3734203308"/>
                    </a:ext>
                  </a:extLst>
                </a:gridCol>
                <a:gridCol w="623141">
                  <a:extLst>
                    <a:ext uri="{9D8B030D-6E8A-4147-A177-3AD203B41FA5}">
                      <a16:colId xmlns="" xmlns:a16="http://schemas.microsoft.com/office/drawing/2014/main" val="4261333188"/>
                    </a:ext>
                  </a:extLst>
                </a:gridCol>
                <a:gridCol w="623141">
                  <a:extLst>
                    <a:ext uri="{9D8B030D-6E8A-4147-A177-3AD203B41FA5}">
                      <a16:colId xmlns="" xmlns:a16="http://schemas.microsoft.com/office/drawing/2014/main" val="1342811638"/>
                    </a:ext>
                  </a:extLst>
                </a:gridCol>
                <a:gridCol w="623141">
                  <a:extLst>
                    <a:ext uri="{9D8B030D-6E8A-4147-A177-3AD203B41FA5}">
                      <a16:colId xmlns="" xmlns:a16="http://schemas.microsoft.com/office/drawing/2014/main" val="2046205430"/>
                    </a:ext>
                  </a:extLst>
                </a:gridCol>
                <a:gridCol w="623141">
                  <a:extLst>
                    <a:ext uri="{9D8B030D-6E8A-4147-A177-3AD203B41FA5}">
                      <a16:colId xmlns="" xmlns:a16="http://schemas.microsoft.com/office/drawing/2014/main" val="1600932888"/>
                    </a:ext>
                  </a:extLst>
                </a:gridCol>
                <a:gridCol w="4026866">
                  <a:extLst>
                    <a:ext uri="{9D8B030D-6E8A-4147-A177-3AD203B41FA5}">
                      <a16:colId xmlns="" xmlns:a16="http://schemas.microsoft.com/office/drawing/2014/main" val="261713502"/>
                    </a:ext>
                  </a:extLst>
                </a:gridCol>
              </a:tblGrid>
              <a:tr h="542019">
                <a:tc>
                  <a:txBody>
                    <a:bodyPr/>
                    <a:lstStyle/>
                    <a:p>
                      <a:pPr marL="68580">
                        <a:lnSpc>
                          <a:spcPts val="900"/>
                        </a:lnSpc>
                        <a:spcBef>
                          <a:spcPts val="250"/>
                        </a:spcBef>
                        <a:spcAft>
                          <a:spcPts val="250"/>
                        </a:spcAft>
                      </a:pPr>
                      <a:r>
                        <a:rPr lang="en-GB" sz="800" dirty="0">
                          <a:effectLst/>
                        </a:rPr>
                        <a:t> </a:t>
                      </a:r>
                      <a:endParaRPr lang="en-GB" sz="9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1000" dirty="0">
                          <a:effectLst/>
                        </a:rPr>
                        <a:t>LRT - City</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1000" dirty="0">
                          <a:effectLst/>
                        </a:rPr>
                        <a:t>LRT – Regional Network</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1000" dirty="0">
                          <a:effectLst/>
                        </a:rPr>
                        <a:t>AVRT - City</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1000" dirty="0">
                          <a:effectLst/>
                        </a:rPr>
                        <a:t>AVRT - Regional</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1000" dirty="0">
                          <a:effectLst/>
                        </a:rPr>
                        <a:t>CAM</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nSpc>
                          <a:spcPts val="900"/>
                        </a:lnSpc>
                        <a:spcBef>
                          <a:spcPts val="250"/>
                        </a:spcBef>
                        <a:spcAft>
                          <a:spcPts val="250"/>
                        </a:spcAft>
                      </a:pPr>
                      <a:r>
                        <a:rPr lang="en-GB" sz="1000" dirty="0">
                          <a:effectLst/>
                        </a:rPr>
                        <a:t>Comment</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extLst>
                  <a:ext uri="{0D108BD9-81ED-4DB2-BD59-A6C34878D82A}">
                    <a16:rowId xmlns="" xmlns:a16="http://schemas.microsoft.com/office/drawing/2014/main" val="41634731"/>
                  </a:ext>
                </a:extLst>
              </a:tr>
              <a:tr h="975634">
                <a:tc>
                  <a:txBody>
                    <a:bodyPr/>
                    <a:lstStyle/>
                    <a:p>
                      <a:pPr marL="68580">
                        <a:lnSpc>
                          <a:spcPts val="900"/>
                        </a:lnSpc>
                        <a:spcBef>
                          <a:spcPts val="250"/>
                        </a:spcBef>
                        <a:spcAft>
                          <a:spcPts val="250"/>
                        </a:spcAft>
                      </a:pPr>
                      <a:r>
                        <a:rPr lang="en-GB" sz="1000">
                          <a:effectLst/>
                        </a:rPr>
                        <a:t>Network coverage </a:t>
                      </a:r>
                      <a:endParaRPr lang="en-GB" sz="100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effectLst/>
                          <a:sym typeface="Wingdings" panose="05000000000000000000" pitchFamily="2" charset="2"/>
                        </a:rPr>
                        <a:t></a:t>
                      </a:r>
                      <a:endParaRPr lang="en-GB" sz="9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effectLst/>
                          <a:sym typeface="Wingdings" panose="05000000000000000000" pitchFamily="2" charset="2"/>
                        </a:rPr>
                        <a:t></a:t>
                      </a:r>
                      <a:endParaRPr lang="en-GB" sz="9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effectLst/>
                          <a:sym typeface="Wingdings" panose="05000000000000000000" pitchFamily="2" charset="2"/>
                        </a:rPr>
                        <a:t></a:t>
                      </a:r>
                      <a:endParaRPr lang="en-GB" sz="9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effectLst/>
                          <a:sym typeface="Wingdings" panose="05000000000000000000" pitchFamily="2" charset="2"/>
                        </a:rPr>
                        <a:t></a:t>
                      </a:r>
                      <a:endParaRPr lang="en-GB" sz="90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effectLst/>
                          <a:sym typeface="Wingdings" panose="05000000000000000000" pitchFamily="2" charset="2"/>
                        </a:rPr>
                        <a:t></a:t>
                      </a:r>
                      <a:endParaRPr lang="en-GB" sz="90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342900" lvl="0" indent="-342900">
                        <a:lnSpc>
                          <a:spcPts val="900"/>
                        </a:lnSpc>
                        <a:spcAft>
                          <a:spcPts val="0"/>
                        </a:spcAft>
                        <a:buClr>
                          <a:srgbClr val="AE1031"/>
                        </a:buClr>
                        <a:buFont typeface="Symbol" panose="05050102010706020507" pitchFamily="18" charset="2"/>
                        <a:buChar char=""/>
                      </a:pPr>
                      <a:r>
                        <a:rPr lang="en-GB" sz="800" dirty="0">
                          <a:effectLst/>
                        </a:rPr>
                        <a:t>CAM offers widest potential service coverage, across all radial corridors. </a:t>
                      </a:r>
                      <a:endParaRPr lang="en-GB" sz="900" dirty="0">
                        <a:effectLst/>
                      </a:endParaRPr>
                    </a:p>
                    <a:p>
                      <a:pPr marL="342900" lvl="0" indent="-342900">
                        <a:lnSpc>
                          <a:spcPts val="900"/>
                        </a:lnSpc>
                        <a:spcAft>
                          <a:spcPts val="0"/>
                        </a:spcAft>
                        <a:buClr>
                          <a:srgbClr val="AE1031"/>
                        </a:buClr>
                        <a:buFont typeface="Symbol" panose="05050102010706020507" pitchFamily="18" charset="2"/>
                        <a:buChar char=""/>
                      </a:pPr>
                      <a:r>
                        <a:rPr lang="en-GB" sz="800" dirty="0">
                          <a:effectLst/>
                        </a:rPr>
                        <a:t>LRT city network provides good coverage, but only within the city area.  </a:t>
                      </a:r>
                      <a:endParaRPr lang="en-GB" sz="900" dirty="0">
                        <a:effectLst/>
                      </a:endParaRPr>
                    </a:p>
                    <a:p>
                      <a:pPr marL="342900" lvl="0" indent="-342900">
                        <a:lnSpc>
                          <a:spcPts val="900"/>
                        </a:lnSpc>
                        <a:spcAft>
                          <a:spcPts val="0"/>
                        </a:spcAft>
                        <a:buClr>
                          <a:srgbClr val="AE1031"/>
                        </a:buClr>
                        <a:buFont typeface="Symbol" panose="05050102010706020507" pitchFamily="18" charset="2"/>
                        <a:buChar char=""/>
                      </a:pPr>
                      <a:r>
                        <a:rPr lang="en-GB" sz="800" dirty="0">
                          <a:effectLst/>
                        </a:rPr>
                        <a:t>LRT regional network would serve radial corridors, but not those to the north (e.g. Huntingdon / Waterbeach), where interchange would be required with existing / proposed bus services. </a:t>
                      </a:r>
                      <a:endParaRPr lang="en-GB" sz="900" dirty="0">
                        <a:effectLst/>
                      </a:endParaRPr>
                    </a:p>
                    <a:p>
                      <a:pPr marL="342900" lvl="0" indent="-342900">
                        <a:lnSpc>
                          <a:spcPts val="900"/>
                        </a:lnSpc>
                        <a:spcAft>
                          <a:spcPts val="0"/>
                        </a:spcAft>
                        <a:buClr>
                          <a:srgbClr val="AE1031"/>
                        </a:buClr>
                        <a:buFont typeface="Symbol" panose="05050102010706020507" pitchFamily="18" charset="2"/>
                        <a:buChar char=""/>
                      </a:pPr>
                      <a:r>
                        <a:rPr lang="en-GB" sz="800" dirty="0">
                          <a:effectLst/>
                        </a:rPr>
                        <a:t>AVRT would serve four radial corridors. </a:t>
                      </a:r>
                      <a:endParaRPr lang="en-GB" sz="900" dirty="0">
                        <a:effectLst/>
                      </a:endParaRPr>
                    </a:p>
                    <a:p>
                      <a:pPr marL="342900" lvl="0" indent="-342900">
                        <a:lnSpc>
                          <a:spcPts val="900"/>
                        </a:lnSpc>
                        <a:spcAft>
                          <a:spcPts val="0"/>
                        </a:spcAft>
                        <a:buClr>
                          <a:srgbClr val="AE1031"/>
                        </a:buClr>
                        <a:buFont typeface="Symbol" panose="05050102010706020507" pitchFamily="18" charset="2"/>
                        <a:buChar char=""/>
                      </a:pPr>
                      <a:r>
                        <a:rPr lang="en-GB" sz="800" dirty="0">
                          <a:effectLst/>
                        </a:rPr>
                        <a:t>AVRT city network coverage is more limited that other options. </a:t>
                      </a:r>
                      <a:endParaRPr lang="en-GB" sz="9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extLst>
                  <a:ext uri="{0D108BD9-81ED-4DB2-BD59-A6C34878D82A}">
                    <a16:rowId xmlns="" xmlns:a16="http://schemas.microsoft.com/office/drawing/2014/main" val="1718071781"/>
                  </a:ext>
                </a:extLst>
              </a:tr>
              <a:tr h="758826">
                <a:tc>
                  <a:txBody>
                    <a:bodyPr/>
                    <a:lstStyle/>
                    <a:p>
                      <a:pPr marL="68580">
                        <a:lnSpc>
                          <a:spcPts val="900"/>
                        </a:lnSpc>
                        <a:spcBef>
                          <a:spcPts val="250"/>
                        </a:spcBef>
                        <a:spcAft>
                          <a:spcPts val="250"/>
                        </a:spcAft>
                      </a:pPr>
                      <a:r>
                        <a:rPr lang="en-GB" sz="1000" dirty="0">
                          <a:effectLst/>
                        </a:rPr>
                        <a:t>Route flexibility</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marR="0" lvl="0" indent="0" algn="ctr" defTabSz="914400" rtl="0" eaLnBrk="1" fontAlgn="auto" latinLnBrk="0" hangingPunct="1">
                        <a:lnSpc>
                          <a:spcPts val="900"/>
                        </a:lnSpc>
                        <a:spcBef>
                          <a:spcPts val="250"/>
                        </a:spcBef>
                        <a:spcAft>
                          <a:spcPts val="250"/>
                        </a:spcAft>
                        <a:buClrTx/>
                        <a:buSzTx/>
                        <a:buFontTx/>
                        <a:buNone/>
                        <a:tabLst/>
                        <a:defRPr/>
                      </a:pPr>
                      <a:r>
                        <a:rPr lang="en-GB" sz="9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marR="0" lvl="0" indent="0" algn="ctr" defTabSz="914400" rtl="0" eaLnBrk="1" fontAlgn="auto" latinLnBrk="0" hangingPunct="1">
                        <a:lnSpc>
                          <a:spcPts val="900"/>
                        </a:lnSpc>
                        <a:spcBef>
                          <a:spcPts val="250"/>
                        </a:spcBef>
                        <a:spcAft>
                          <a:spcPts val="250"/>
                        </a:spcAft>
                        <a:buClrTx/>
                        <a:buSzTx/>
                        <a:buFontTx/>
                        <a:buNone/>
                        <a:tabLst/>
                        <a:defRPr/>
                      </a:pPr>
                      <a:r>
                        <a:rPr lang="en-GB" sz="9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CAM provides for greater route flexibility through its ability to operate on existing segregated and on-street infrastructure.</a:t>
                      </a:r>
                      <a:endParaRPr lang="en-GB" sz="900" dirty="0">
                        <a:solidFill>
                          <a:schemeClr val="tx1"/>
                        </a:solidFill>
                        <a:effectLst/>
                      </a:endParaRPr>
                    </a:p>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LRT and AVRT networks could be developed incrementally, but network expansion would incur significant capital costs  and higher deliverability risk than the more limited infrastructure required for CAM.  In absence of bespoke fixed infrastructure bus feeder services could link to LRT and AVRT hubs.</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extLst>
                  <a:ext uri="{0D108BD9-81ED-4DB2-BD59-A6C34878D82A}">
                    <a16:rowId xmlns="" xmlns:a16="http://schemas.microsoft.com/office/drawing/2014/main" val="3818846118"/>
                  </a:ext>
                </a:extLst>
              </a:tr>
              <a:tr h="542019">
                <a:tc>
                  <a:txBody>
                    <a:bodyPr/>
                    <a:lstStyle/>
                    <a:p>
                      <a:pPr marL="68580">
                        <a:lnSpc>
                          <a:spcPts val="900"/>
                        </a:lnSpc>
                        <a:spcBef>
                          <a:spcPts val="250"/>
                        </a:spcBef>
                        <a:spcAft>
                          <a:spcPts val="250"/>
                        </a:spcAft>
                      </a:pPr>
                      <a:r>
                        <a:rPr lang="en-GB" sz="1000">
                          <a:effectLst/>
                        </a:rPr>
                        <a:t>Frequency</a:t>
                      </a:r>
                      <a:endParaRPr lang="en-GB" sz="100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All options would operate at an attractive service level: </a:t>
                      </a:r>
                      <a:endParaRPr lang="en-GB" sz="900" dirty="0">
                        <a:solidFill>
                          <a:schemeClr val="tx1"/>
                        </a:solidFill>
                        <a:effectLst/>
                      </a:endParaRPr>
                    </a:p>
                    <a:p>
                      <a:pPr marL="742950" lvl="1" indent="-285750">
                        <a:lnSpc>
                          <a:spcPts val="900"/>
                        </a:lnSpc>
                        <a:spcAft>
                          <a:spcPts val="0"/>
                        </a:spcAft>
                        <a:buClr>
                          <a:srgbClr val="57626E"/>
                        </a:buClr>
                        <a:buFont typeface="Symbol" panose="05050102010706020507" pitchFamily="18" charset="2"/>
                        <a:buChar char=""/>
                      </a:pPr>
                      <a:r>
                        <a:rPr lang="en-GB" sz="800" dirty="0">
                          <a:solidFill>
                            <a:schemeClr val="tx1"/>
                          </a:solidFill>
                          <a:effectLst/>
                        </a:rPr>
                        <a:t>AVRT would operate at highest frequency of options to serve expected demand, as the vehicle capacity is lower. </a:t>
                      </a:r>
                      <a:endParaRPr lang="en-GB" sz="900" dirty="0">
                        <a:solidFill>
                          <a:schemeClr val="tx1"/>
                        </a:solidFill>
                        <a:effectLst/>
                      </a:endParaRPr>
                    </a:p>
                    <a:p>
                      <a:pPr marL="742950" lvl="1" indent="-285750">
                        <a:lnSpc>
                          <a:spcPts val="900"/>
                        </a:lnSpc>
                        <a:spcAft>
                          <a:spcPts val="0"/>
                        </a:spcAft>
                        <a:buClr>
                          <a:srgbClr val="57626E"/>
                        </a:buClr>
                        <a:buFont typeface="Symbol" panose="05050102010706020507" pitchFamily="18" charset="2"/>
                        <a:buChar char=""/>
                      </a:pPr>
                      <a:r>
                        <a:rPr lang="en-GB" sz="800" dirty="0">
                          <a:solidFill>
                            <a:schemeClr val="tx1"/>
                          </a:solidFill>
                          <a:effectLst/>
                        </a:rPr>
                        <a:t>Higher capacity of LRT means that fewer vehicles per hour likely to operate compared to CAM.  </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extLst>
                  <a:ext uri="{0D108BD9-81ED-4DB2-BD59-A6C34878D82A}">
                    <a16:rowId xmlns="" xmlns:a16="http://schemas.microsoft.com/office/drawing/2014/main" val="2442687719"/>
                  </a:ext>
                </a:extLst>
              </a:tr>
              <a:tr h="686557">
                <a:tc>
                  <a:txBody>
                    <a:bodyPr/>
                    <a:lstStyle/>
                    <a:p>
                      <a:pPr marL="68580">
                        <a:lnSpc>
                          <a:spcPts val="900"/>
                        </a:lnSpc>
                        <a:spcBef>
                          <a:spcPts val="250"/>
                        </a:spcBef>
                        <a:spcAft>
                          <a:spcPts val="250"/>
                        </a:spcAft>
                      </a:pPr>
                      <a:r>
                        <a:rPr lang="en-GB" sz="1000" dirty="0">
                          <a:effectLst/>
                        </a:rPr>
                        <a:t>Journey time / reliability (in-vehicle) </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solidFill>
                            <a:schemeClr val="tx1"/>
                          </a:solidFill>
                          <a:effectLst/>
                          <a:sym typeface="Wingdings" panose="05000000000000000000" pitchFamily="2" charset="2"/>
                        </a:rPr>
                        <a:t></a:t>
                      </a:r>
                      <a:endParaRPr lang="en-GB" sz="90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nSpc>
                          <a:spcPts val="900"/>
                        </a:lnSpc>
                        <a:spcBef>
                          <a:spcPts val="250"/>
                        </a:spcBef>
                        <a:spcAft>
                          <a:spcPts val="250"/>
                        </a:spcAft>
                      </a:pPr>
                      <a:r>
                        <a:rPr lang="en-GB" sz="800" dirty="0">
                          <a:solidFill>
                            <a:schemeClr val="tx1"/>
                          </a:solidFill>
                          <a:effectLst/>
                        </a:rPr>
                        <a:t>All options would provide attractive journey times, due to segregation of key sections of route from general traffic. </a:t>
                      </a:r>
                      <a:endParaRPr lang="en-GB" sz="900" dirty="0">
                        <a:solidFill>
                          <a:schemeClr val="tx1"/>
                        </a:solidFill>
                        <a:effectLst/>
                      </a:endParaRPr>
                    </a:p>
                    <a:p>
                      <a:pPr marL="742950" lvl="1" indent="-285750">
                        <a:lnSpc>
                          <a:spcPts val="900"/>
                        </a:lnSpc>
                        <a:spcAft>
                          <a:spcPts val="0"/>
                        </a:spcAft>
                        <a:buClr>
                          <a:srgbClr val="57626E"/>
                        </a:buClr>
                        <a:buFont typeface="Symbol" panose="05050102010706020507" pitchFamily="18" charset="2"/>
                        <a:buChar char=""/>
                      </a:pPr>
                      <a:r>
                        <a:rPr lang="en-GB" sz="800" dirty="0">
                          <a:solidFill>
                            <a:schemeClr val="tx1"/>
                          </a:solidFill>
                          <a:effectLst/>
                        </a:rPr>
                        <a:t>AVRT is fully segregated and would have a faster in-vehicle time. </a:t>
                      </a:r>
                      <a:endParaRPr lang="en-GB" sz="900" dirty="0">
                        <a:solidFill>
                          <a:schemeClr val="tx1"/>
                        </a:solidFill>
                        <a:effectLst/>
                      </a:endParaRPr>
                    </a:p>
                    <a:p>
                      <a:pPr marL="742950" lvl="1" indent="-285750">
                        <a:lnSpc>
                          <a:spcPts val="900"/>
                        </a:lnSpc>
                        <a:spcAft>
                          <a:spcPts val="0"/>
                        </a:spcAft>
                        <a:buClr>
                          <a:srgbClr val="57626E"/>
                        </a:buClr>
                        <a:buFont typeface="Symbol" panose="05050102010706020507" pitchFamily="18" charset="2"/>
                        <a:buChar char=""/>
                      </a:pPr>
                      <a:r>
                        <a:rPr lang="en-GB" sz="800" dirty="0">
                          <a:solidFill>
                            <a:schemeClr val="tx1"/>
                          </a:solidFill>
                          <a:effectLst/>
                        </a:rPr>
                        <a:t>LRT and CAM would both offer significant journey time savings over current provision. </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extLst>
                  <a:ext uri="{0D108BD9-81ED-4DB2-BD59-A6C34878D82A}">
                    <a16:rowId xmlns="" xmlns:a16="http://schemas.microsoft.com/office/drawing/2014/main" val="2336352499"/>
                  </a:ext>
                </a:extLst>
              </a:tr>
              <a:tr h="1120172">
                <a:tc>
                  <a:txBody>
                    <a:bodyPr/>
                    <a:lstStyle/>
                    <a:p>
                      <a:pPr marL="68580">
                        <a:lnSpc>
                          <a:spcPts val="900"/>
                        </a:lnSpc>
                        <a:spcBef>
                          <a:spcPts val="250"/>
                        </a:spcBef>
                        <a:spcAft>
                          <a:spcPts val="250"/>
                        </a:spcAft>
                      </a:pPr>
                      <a:r>
                        <a:rPr lang="en-GB" sz="1000">
                          <a:effectLst/>
                        </a:rPr>
                        <a:t>Interchange (minimised)</a:t>
                      </a:r>
                      <a:endParaRPr lang="en-GB" sz="100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solidFill>
                            <a:schemeClr val="tx1"/>
                          </a:solidFill>
                          <a:effectLst/>
                          <a:sym typeface="Wingdings" panose="05000000000000000000" pitchFamily="2" charset="2"/>
                        </a:rPr>
                        <a:t></a:t>
                      </a:r>
                      <a:endParaRPr lang="en-GB" sz="90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solidFill>
                            <a:schemeClr val="tx1"/>
                          </a:solidFill>
                          <a:effectLst/>
                          <a:sym typeface="Wingdings" panose="05000000000000000000" pitchFamily="2" charset="2"/>
                        </a:rPr>
                        <a:t></a:t>
                      </a:r>
                      <a:endParaRPr lang="en-GB" sz="90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nSpc>
                          <a:spcPts val="900"/>
                        </a:lnSpc>
                        <a:spcBef>
                          <a:spcPts val="250"/>
                        </a:spcBef>
                        <a:spcAft>
                          <a:spcPts val="250"/>
                        </a:spcAft>
                      </a:pPr>
                      <a:r>
                        <a:rPr lang="en-GB" sz="800" dirty="0">
                          <a:solidFill>
                            <a:schemeClr val="tx1"/>
                          </a:solidFill>
                          <a:effectLst/>
                        </a:rPr>
                        <a:t>Interchange is unattractive from a user perspective. </a:t>
                      </a:r>
                      <a:endParaRPr lang="en-GB" sz="900" dirty="0">
                        <a:solidFill>
                          <a:schemeClr val="tx1"/>
                        </a:solidFill>
                        <a:effectLst/>
                      </a:endParaRPr>
                    </a:p>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CAM would provide the greatest opportunity for direct services, to and across the city, both due to a more expansive network and smaller vehicle sizes. </a:t>
                      </a:r>
                      <a:endParaRPr lang="en-GB" sz="900" dirty="0">
                        <a:solidFill>
                          <a:schemeClr val="tx1"/>
                        </a:solidFill>
                        <a:effectLst/>
                      </a:endParaRPr>
                    </a:p>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LRT would provide direct access to the city centre and for some cross-city movements.  The LRT city network would require interchange from ‘feeder’ corridors. </a:t>
                      </a:r>
                      <a:endParaRPr lang="en-GB" sz="900" dirty="0">
                        <a:solidFill>
                          <a:schemeClr val="tx1"/>
                        </a:solidFill>
                        <a:effectLst/>
                      </a:endParaRPr>
                    </a:p>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AVRT involved potentially multiple interchanges for some movements (any that are not directly between the two stations at either end of each tunnel)</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extLst>
                  <a:ext uri="{0D108BD9-81ED-4DB2-BD59-A6C34878D82A}">
                    <a16:rowId xmlns="" xmlns:a16="http://schemas.microsoft.com/office/drawing/2014/main" val="2470591763"/>
                  </a:ext>
                </a:extLst>
              </a:tr>
              <a:tr h="433615">
                <a:tc>
                  <a:txBody>
                    <a:bodyPr/>
                    <a:lstStyle/>
                    <a:p>
                      <a:pPr marL="68580">
                        <a:lnSpc>
                          <a:spcPts val="900"/>
                        </a:lnSpc>
                        <a:spcBef>
                          <a:spcPts val="250"/>
                        </a:spcBef>
                        <a:spcAft>
                          <a:spcPts val="250"/>
                        </a:spcAft>
                      </a:pPr>
                      <a:r>
                        <a:rPr lang="en-GB" sz="1000">
                          <a:effectLst/>
                        </a:rPr>
                        <a:t>Accessibility (no. stops served)</a:t>
                      </a:r>
                      <a:endParaRPr lang="en-GB" sz="100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r>
                        <a:rPr lang="en-GB" sz="9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AVRT offers poor overall direct accessibility (i.e. without interchange), and the network comprises only one city centre station and four on the city periphery. </a:t>
                      </a:r>
                      <a:endParaRPr lang="en-GB" sz="900" dirty="0">
                        <a:solidFill>
                          <a:schemeClr val="tx1"/>
                        </a:solidFill>
                        <a:effectLst/>
                      </a:endParaRPr>
                    </a:p>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Other options provide for good levels of accessibility. </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extLst>
                  <a:ext uri="{0D108BD9-81ED-4DB2-BD59-A6C34878D82A}">
                    <a16:rowId xmlns="" xmlns:a16="http://schemas.microsoft.com/office/drawing/2014/main" val="3144115881"/>
                  </a:ext>
                </a:extLst>
              </a:tr>
              <a:tr h="291833">
                <a:tc>
                  <a:txBody>
                    <a:bodyPr/>
                    <a:lstStyle/>
                    <a:p>
                      <a:pPr marL="68580">
                        <a:lnSpc>
                          <a:spcPts val="900"/>
                        </a:lnSpc>
                        <a:spcBef>
                          <a:spcPts val="250"/>
                        </a:spcBef>
                        <a:spcAft>
                          <a:spcPts val="250"/>
                        </a:spcAft>
                      </a:pPr>
                      <a:r>
                        <a:rPr lang="en-GB" sz="1000" dirty="0">
                          <a:effectLst/>
                        </a:rPr>
                        <a:t>Quality</a:t>
                      </a:r>
                      <a:endParaRPr lang="en-GB" sz="1000" dirty="0">
                        <a:solidFill>
                          <a:srgbClr val="404040"/>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solidFill>
                            <a:schemeClr val="tx1"/>
                          </a:solidFill>
                          <a:effectLst/>
                          <a:sym typeface="Wingdings" panose="05000000000000000000" pitchFamily="2" charset="2"/>
                        </a:rPr>
                        <a:t></a:t>
                      </a:r>
                      <a:endParaRPr lang="en-GB" sz="90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solidFill>
                            <a:schemeClr val="tx1"/>
                          </a:solidFill>
                          <a:effectLst/>
                          <a:sym typeface="Wingdings" panose="05000000000000000000" pitchFamily="2" charset="2"/>
                        </a:rPr>
                        <a:t></a:t>
                      </a:r>
                      <a:endParaRPr lang="en-GB" sz="90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solidFill>
                            <a:schemeClr val="tx1"/>
                          </a:solidFill>
                          <a:effectLst/>
                          <a:sym typeface="Wingdings" panose="05000000000000000000" pitchFamily="2" charset="2"/>
                        </a:rPr>
                        <a:t></a:t>
                      </a:r>
                      <a:endParaRPr lang="en-GB" sz="90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a:solidFill>
                            <a:schemeClr val="tx1"/>
                          </a:solidFill>
                          <a:effectLst/>
                          <a:sym typeface="Wingdings" panose="05000000000000000000" pitchFamily="2" charset="2"/>
                        </a:rPr>
                        <a:t></a:t>
                      </a:r>
                      <a:endParaRPr lang="en-GB" sz="90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68580" algn="ctr">
                        <a:lnSpc>
                          <a:spcPts val="900"/>
                        </a:lnSpc>
                        <a:spcBef>
                          <a:spcPts val="250"/>
                        </a:spcBef>
                        <a:spcAft>
                          <a:spcPts val="250"/>
                        </a:spcAft>
                      </a:pPr>
                      <a:r>
                        <a:rPr lang="en-GB" sz="800" dirty="0">
                          <a:solidFill>
                            <a:schemeClr val="tx1"/>
                          </a:solidFill>
                          <a:effectLst/>
                          <a:sym typeface="Wingdings" panose="05000000000000000000" pitchFamily="2" charset="2"/>
                        </a:rPr>
                        <a:t></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tc>
                  <a:txBody>
                    <a:bodyPr/>
                    <a:lstStyle/>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LRT would, likely, offer a more attractive ride quality than the other modes. </a:t>
                      </a:r>
                      <a:endParaRPr lang="en-GB" sz="900" dirty="0">
                        <a:solidFill>
                          <a:schemeClr val="tx1"/>
                        </a:solidFill>
                        <a:effectLst/>
                      </a:endParaRPr>
                    </a:p>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CAM would provide a higher quality offer than existing bus provision, through a higher quality vehicle, stops and information provision.</a:t>
                      </a:r>
                      <a:endParaRPr lang="en-GB" sz="900" dirty="0">
                        <a:solidFill>
                          <a:schemeClr val="tx1"/>
                        </a:solidFill>
                        <a:effectLst/>
                      </a:endParaRPr>
                    </a:p>
                    <a:p>
                      <a:pPr marL="342900" lvl="0" indent="-342900">
                        <a:lnSpc>
                          <a:spcPts val="900"/>
                        </a:lnSpc>
                        <a:spcAft>
                          <a:spcPts val="0"/>
                        </a:spcAft>
                        <a:buClr>
                          <a:srgbClr val="AE1031"/>
                        </a:buClr>
                        <a:buFont typeface="Symbol" panose="05050102010706020507" pitchFamily="18" charset="2"/>
                        <a:buChar char=""/>
                      </a:pPr>
                      <a:r>
                        <a:rPr lang="en-GB" sz="800" dirty="0">
                          <a:solidFill>
                            <a:schemeClr val="tx1"/>
                          </a:solidFill>
                          <a:effectLst/>
                        </a:rPr>
                        <a:t>AVRT quality is uncertain – it would operate at very high speed and this may compromise passenger comfort.  </a:t>
                      </a:r>
                      <a:endParaRPr lang="en-GB" sz="9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58130" marR="58130" marT="0" marB="0" anchor="ctr"/>
                </a:tc>
                <a:extLst>
                  <a:ext uri="{0D108BD9-81ED-4DB2-BD59-A6C34878D82A}">
                    <a16:rowId xmlns="" xmlns:a16="http://schemas.microsoft.com/office/drawing/2014/main" val="2002575472"/>
                  </a:ext>
                </a:extLst>
              </a:tr>
            </a:tbl>
          </a:graphicData>
        </a:graphic>
      </p:graphicFrame>
      <p:sp>
        <p:nvSpPr>
          <p:cNvPr id="6" name="Date Placeholder 3">
            <a:extLst>
              <a:ext uri="{FF2B5EF4-FFF2-40B4-BE49-F238E27FC236}">
                <a16:creationId xmlns="" xmlns:a16="http://schemas.microsoft.com/office/drawing/2014/main" id="{3396C535-F29D-4FFF-9D5C-BCDA7EBCADDF}"/>
              </a:ext>
            </a:extLst>
          </p:cNvPr>
          <p:cNvSpPr txBox="1">
            <a:spLocks/>
          </p:cNvSpPr>
          <p:nvPr/>
        </p:nvSpPr>
        <p:spPr>
          <a:xfrm>
            <a:off x="7614828" y="6435659"/>
            <a:ext cx="11151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95676C-EC2F-499A-9BE2-A730F0D21ECA}" type="datetime1">
              <a:rPr lang="en-GB" sz="900">
                <a:solidFill>
                  <a:schemeClr val="bg2"/>
                </a:solidFill>
              </a:rPr>
              <a:pPr/>
              <a:t>27/02/2018</a:t>
            </a:fld>
            <a:endParaRPr lang="en-GB" sz="900" dirty="0">
              <a:solidFill>
                <a:schemeClr val="bg2"/>
              </a:solidFill>
            </a:endParaRPr>
          </a:p>
        </p:txBody>
      </p:sp>
    </p:spTree>
    <p:extLst>
      <p:ext uri="{BB962C8B-B14F-4D97-AF65-F5344CB8AC3E}">
        <p14:creationId xmlns:p14="http://schemas.microsoft.com/office/powerpoint/2010/main" val="297980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938333" cy="372328"/>
          </a:xfrm>
        </p:spPr>
        <p:txBody>
          <a:bodyPr/>
          <a:lstStyle/>
          <a:p>
            <a:r>
              <a:rPr lang="en-GB" dirty="0"/>
              <a:t>Summary of Options Assessment</a:t>
            </a:r>
          </a:p>
        </p:txBody>
      </p:sp>
      <p:graphicFrame>
        <p:nvGraphicFramePr>
          <p:cNvPr id="9" name="Content Placeholder 8">
            <a:extLst>
              <a:ext uri="{FF2B5EF4-FFF2-40B4-BE49-F238E27FC236}">
                <a16:creationId xmlns="" xmlns:a16="http://schemas.microsoft.com/office/drawing/2014/main" id="{CCA99705-7CC6-42B5-A35B-87358CACD64C}"/>
              </a:ext>
            </a:extLst>
          </p:cNvPr>
          <p:cNvGraphicFramePr>
            <a:graphicFrameLocks noGrp="1"/>
          </p:cNvGraphicFramePr>
          <p:nvPr>
            <p:ph idx="1"/>
            <p:extLst>
              <p:ext uri="{D42A27DB-BD31-4B8C-83A1-F6EECF244321}">
                <p14:modId xmlns:p14="http://schemas.microsoft.com/office/powerpoint/2010/main" val="3245293962"/>
              </p:ext>
            </p:extLst>
          </p:nvPr>
        </p:nvGraphicFramePr>
        <p:xfrm>
          <a:off x="670038" y="1267851"/>
          <a:ext cx="8098576" cy="5361669"/>
        </p:xfrm>
        <a:graphic>
          <a:graphicData uri="http://schemas.openxmlformats.org/drawingml/2006/table">
            <a:tbl>
              <a:tblPr firstRow="1" bandRow="1">
                <a:tableStyleId>{5C22544A-7EE6-4342-B048-85BDC9FD1C3A}</a:tableStyleId>
              </a:tblPr>
              <a:tblGrid>
                <a:gridCol w="1355740">
                  <a:extLst>
                    <a:ext uri="{9D8B030D-6E8A-4147-A177-3AD203B41FA5}">
                      <a16:colId xmlns="" xmlns:a16="http://schemas.microsoft.com/office/drawing/2014/main" val="163704898"/>
                    </a:ext>
                  </a:extLst>
                </a:gridCol>
                <a:gridCol w="741213">
                  <a:extLst>
                    <a:ext uri="{9D8B030D-6E8A-4147-A177-3AD203B41FA5}">
                      <a16:colId xmlns="" xmlns:a16="http://schemas.microsoft.com/office/drawing/2014/main" val="3363300324"/>
                    </a:ext>
                  </a:extLst>
                </a:gridCol>
                <a:gridCol w="650778">
                  <a:extLst>
                    <a:ext uri="{9D8B030D-6E8A-4147-A177-3AD203B41FA5}">
                      <a16:colId xmlns="" xmlns:a16="http://schemas.microsoft.com/office/drawing/2014/main" val="1133697100"/>
                    </a:ext>
                  </a:extLst>
                </a:gridCol>
                <a:gridCol w="723087">
                  <a:extLst>
                    <a:ext uri="{9D8B030D-6E8A-4147-A177-3AD203B41FA5}">
                      <a16:colId xmlns="" xmlns:a16="http://schemas.microsoft.com/office/drawing/2014/main" val="2054958309"/>
                    </a:ext>
                  </a:extLst>
                </a:gridCol>
                <a:gridCol w="4627758">
                  <a:extLst>
                    <a:ext uri="{9D8B030D-6E8A-4147-A177-3AD203B41FA5}">
                      <a16:colId xmlns="" xmlns:a16="http://schemas.microsoft.com/office/drawing/2014/main" val="1996936383"/>
                    </a:ext>
                  </a:extLst>
                </a:gridCol>
              </a:tblGrid>
              <a:tr h="474665">
                <a:tc>
                  <a:txBody>
                    <a:bodyPr/>
                    <a:lstStyle/>
                    <a:p>
                      <a:r>
                        <a:rPr lang="en-GB" sz="1200" dirty="0"/>
                        <a:t>Feature</a:t>
                      </a:r>
                    </a:p>
                  </a:txBody>
                  <a:tcPr/>
                </a:tc>
                <a:tc>
                  <a:txBody>
                    <a:bodyPr/>
                    <a:lstStyle/>
                    <a:p>
                      <a:r>
                        <a:rPr lang="en-GB" sz="1200" dirty="0"/>
                        <a:t>LRT</a:t>
                      </a:r>
                    </a:p>
                  </a:txBody>
                  <a:tcPr/>
                </a:tc>
                <a:tc>
                  <a:txBody>
                    <a:bodyPr/>
                    <a:lstStyle/>
                    <a:p>
                      <a:r>
                        <a:rPr lang="en-GB" sz="1200" dirty="0"/>
                        <a:t>AVRT </a:t>
                      </a:r>
                    </a:p>
                  </a:txBody>
                  <a:tcPr/>
                </a:tc>
                <a:tc>
                  <a:txBody>
                    <a:bodyPr/>
                    <a:lstStyle/>
                    <a:p>
                      <a:r>
                        <a:rPr lang="en-GB" sz="1200" dirty="0"/>
                        <a:t>CAM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Benefits of CAM</a:t>
                      </a:r>
                    </a:p>
                    <a:p>
                      <a:endParaRPr lang="en-GB" sz="1200" dirty="0"/>
                    </a:p>
                  </a:txBody>
                  <a:tcPr/>
                </a:tc>
                <a:extLst>
                  <a:ext uri="{0D108BD9-81ED-4DB2-BD59-A6C34878D82A}">
                    <a16:rowId xmlns="" xmlns:a16="http://schemas.microsoft.com/office/drawing/2014/main" val="1858767316"/>
                  </a:ext>
                </a:extLst>
              </a:tr>
              <a:tr h="521554">
                <a:tc>
                  <a:txBody>
                    <a:bodyPr/>
                    <a:lstStyle/>
                    <a:p>
                      <a:r>
                        <a:rPr lang="en-GB" sz="1200" dirty="0"/>
                        <a:t>Connectivity</a:t>
                      </a:r>
                    </a:p>
                  </a:txBody>
                  <a:tcPr anchor="ctr"/>
                </a:tc>
                <a:tc>
                  <a:txBody>
                    <a:bodyPr/>
                    <a:lstStyle/>
                    <a:p>
                      <a:pPr algn="ctr"/>
                      <a:r>
                        <a:rPr lang="en-GB" sz="1200" dirty="0">
                          <a:sym typeface="Wingdings" panose="05000000000000000000" pitchFamily="2" charset="2"/>
                        </a:rPr>
                        <a:t></a:t>
                      </a:r>
                      <a:endParaRPr lang="en-GB" sz="1200" dirty="0"/>
                    </a:p>
                  </a:txBody>
                  <a:tcPr anchor="ctr"/>
                </a:tc>
                <a:tc>
                  <a:txBody>
                    <a:bodyPr/>
                    <a:lstStyle/>
                    <a:p>
                      <a:pPr algn="ctr"/>
                      <a:r>
                        <a:rPr lang="en-GB" sz="1200" dirty="0">
                          <a:sym typeface="Wingdings" panose="05000000000000000000" pitchFamily="2" charset="2"/>
                        </a:rPr>
                        <a:t></a:t>
                      </a:r>
                      <a:endParaRPr lang="en-GB" sz="1200" dirty="0"/>
                    </a:p>
                  </a:txBody>
                  <a:tcPr anchor="ctr"/>
                </a:tc>
                <a:tc>
                  <a:txBody>
                    <a:bodyPr/>
                    <a:lstStyle/>
                    <a:p>
                      <a:pPr algn="ctr"/>
                      <a:r>
                        <a:rPr lang="en-GB" sz="1200" dirty="0">
                          <a:sym typeface="Wingdings" panose="05000000000000000000" pitchFamily="2" charset="2"/>
                        </a:rPr>
                        <a:t></a:t>
                      </a:r>
                      <a:endParaRPr lang="en-GB" sz="1200" dirty="0"/>
                    </a:p>
                  </a:txBody>
                  <a:tcPr anchor="ctr"/>
                </a:tc>
                <a:tc>
                  <a:txBody>
                    <a:bodyPr/>
                    <a:lstStyle/>
                    <a:p>
                      <a:pPr marL="285750" indent="-285750">
                        <a:buFont typeface="Arial" panose="020B0604020202020204" pitchFamily="34" charset="0"/>
                        <a:buChar char="•"/>
                      </a:pPr>
                      <a:r>
                        <a:rPr lang="en-GB" sz="1200" dirty="0"/>
                        <a:t>Delivers maximum connectivity within Cambridge, to major ‘city fringe’ employment centres, satellite centres and market towns </a:t>
                      </a:r>
                    </a:p>
                  </a:txBody>
                  <a:tcPr anchor="ctr"/>
                </a:tc>
                <a:extLst>
                  <a:ext uri="{0D108BD9-81ED-4DB2-BD59-A6C34878D82A}">
                    <a16:rowId xmlns="" xmlns:a16="http://schemas.microsoft.com/office/drawing/2014/main" val="2780486096"/>
                  </a:ext>
                </a:extLst>
              </a:tr>
              <a:tr h="329949">
                <a:tc>
                  <a:txBody>
                    <a:bodyPr/>
                    <a:lstStyle/>
                    <a:p>
                      <a:r>
                        <a:rPr lang="en-GB" sz="1200" dirty="0"/>
                        <a:t>Capacity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285750" indent="-285750">
                        <a:buFont typeface="Arial" panose="020B0604020202020204" pitchFamily="34" charset="0"/>
                        <a:buChar char="•"/>
                      </a:pPr>
                      <a:r>
                        <a:rPr lang="en-GB" sz="1200" dirty="0"/>
                        <a:t>Provides </a:t>
                      </a:r>
                      <a:r>
                        <a:rPr lang="en-GB" sz="1200" dirty="0">
                          <a:solidFill>
                            <a:srgbClr val="57626E"/>
                          </a:solidFill>
                        </a:rPr>
                        <a:t>capacity and coverage to support </a:t>
                      </a:r>
                      <a:r>
                        <a:rPr lang="en-GB" sz="1200" dirty="0"/>
                        <a:t>growth</a:t>
                      </a:r>
                    </a:p>
                  </a:txBody>
                  <a:tcPr anchor="ctr"/>
                </a:tc>
                <a:extLst>
                  <a:ext uri="{0D108BD9-81ED-4DB2-BD59-A6C34878D82A}">
                    <a16:rowId xmlns="" xmlns:a16="http://schemas.microsoft.com/office/drawing/2014/main" val="1405099342"/>
                  </a:ext>
                </a:extLst>
              </a:tr>
              <a:tr h="543316">
                <a:tc>
                  <a:txBody>
                    <a:bodyPr/>
                    <a:lstStyle/>
                    <a:p>
                      <a:r>
                        <a:rPr lang="en-GB" sz="1200" dirty="0"/>
                        <a:t>Quality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285750" indent="-285750">
                        <a:buFont typeface="Arial" panose="020B0604020202020204" pitchFamily="34" charset="0"/>
                        <a:buChar char="•"/>
                      </a:pPr>
                      <a:r>
                        <a:rPr lang="en-GB" sz="1200" dirty="0"/>
                        <a:t>Segregated routes and high-quality vehicles will benefit passengers and encourage significant modal-shift from car</a:t>
                      </a:r>
                    </a:p>
                  </a:txBody>
                  <a:tcPr anchor="ctr"/>
                </a:tc>
                <a:extLst>
                  <a:ext uri="{0D108BD9-81ED-4DB2-BD59-A6C34878D82A}">
                    <a16:rowId xmlns="" xmlns:a16="http://schemas.microsoft.com/office/drawing/2014/main" val="1538386203"/>
                  </a:ext>
                </a:extLst>
              </a:tr>
              <a:tr h="1125161">
                <a:tc>
                  <a:txBody>
                    <a:bodyPr/>
                    <a:lstStyle/>
                    <a:p>
                      <a:r>
                        <a:rPr lang="en-GB" sz="1200" dirty="0">
                          <a:solidFill>
                            <a:schemeClr val="tx1"/>
                          </a:solidFill>
                        </a:rPr>
                        <a:t>Flexible and scalable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Can be planned on basis of automated vehicles, and systems allowing for platooning (capacity) and network management (system optimisation and efficiency) </a:t>
                      </a:r>
                    </a:p>
                    <a:p>
                      <a:pPr marL="285750" indent="-285750">
                        <a:buFont typeface="Arial" panose="020B0604020202020204" pitchFamily="34" charset="0"/>
                        <a:buChar char="•"/>
                      </a:pPr>
                      <a:r>
                        <a:rPr lang="en-GB" sz="1200" dirty="0">
                          <a:solidFill>
                            <a:schemeClr val="tx1"/>
                          </a:solidFill>
                        </a:rPr>
                        <a:t>Concept allows flexible operation to support growth over time</a:t>
                      </a:r>
                    </a:p>
                    <a:p>
                      <a:pPr marL="285750" indent="-285750">
                        <a:buFont typeface="Arial" panose="020B0604020202020204" pitchFamily="34" charset="0"/>
                        <a:buChar char="•"/>
                      </a:pPr>
                      <a:r>
                        <a:rPr lang="en-GB" sz="1200" dirty="0">
                          <a:solidFill>
                            <a:schemeClr val="tx1"/>
                          </a:solidFill>
                        </a:rPr>
                        <a:t>Operation efficiency through optimising service levels and demand / capacity by corridor, time-period etc.</a:t>
                      </a:r>
                    </a:p>
                  </a:txBody>
                  <a:tcPr anchor="ctr"/>
                </a:tc>
                <a:extLst>
                  <a:ext uri="{0D108BD9-81ED-4DB2-BD59-A6C34878D82A}">
                    <a16:rowId xmlns="" xmlns:a16="http://schemas.microsoft.com/office/drawing/2014/main" val="3083046439"/>
                  </a:ext>
                </a:extLst>
              </a:tr>
              <a:tr h="1125161">
                <a:tc>
                  <a:txBody>
                    <a:bodyPr/>
                    <a:lstStyle/>
                    <a:p>
                      <a:r>
                        <a:rPr lang="en-GB" sz="1200" dirty="0">
                          <a:solidFill>
                            <a:schemeClr val="tx1"/>
                          </a:solidFill>
                        </a:rPr>
                        <a:t>Value for Money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X</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X</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285750" indent="-285750">
                        <a:buFont typeface="Arial" panose="020B0604020202020204" pitchFamily="34" charset="0"/>
                        <a:buChar char="•"/>
                      </a:pPr>
                      <a:r>
                        <a:rPr lang="en-GB" sz="1200" dirty="0">
                          <a:solidFill>
                            <a:schemeClr val="tx1"/>
                          </a:solidFill>
                        </a:rPr>
                        <a:t>Most cost-effective means of delivering connectivity, quality and capacity outputs, by making best use of existing and planned infrastructure and taking advantage of opportunities from rapidly advancing technology</a:t>
                      </a:r>
                    </a:p>
                    <a:p>
                      <a:pPr marL="285750" indent="-285750">
                        <a:buFont typeface="Arial" panose="020B0604020202020204" pitchFamily="34" charset="0"/>
                        <a:buChar char="•"/>
                      </a:pPr>
                      <a:r>
                        <a:rPr lang="en-GB" sz="1200" dirty="0">
                          <a:solidFill>
                            <a:schemeClr val="tx1"/>
                          </a:solidFill>
                        </a:rPr>
                        <a:t>Most likely meet criteria for, and secure, Government funding contribution</a:t>
                      </a:r>
                    </a:p>
                  </a:txBody>
                  <a:tcPr anchor="ctr"/>
                </a:tc>
                <a:extLst>
                  <a:ext uri="{0D108BD9-81ED-4DB2-BD59-A6C34878D82A}">
                    <a16:rowId xmlns="" xmlns:a16="http://schemas.microsoft.com/office/drawing/2014/main" val="3120098676"/>
                  </a:ext>
                </a:extLst>
              </a:tr>
              <a:tr h="474665">
                <a:tc>
                  <a:txBody>
                    <a:bodyPr/>
                    <a:lstStyle/>
                    <a:p>
                      <a:r>
                        <a:rPr lang="en-GB" sz="1200" dirty="0">
                          <a:solidFill>
                            <a:schemeClr val="tx1"/>
                          </a:solidFill>
                        </a:rPr>
                        <a:t>Affordable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X</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285750" indent="-285750">
                        <a:buFont typeface="Arial" panose="020B0604020202020204" pitchFamily="34" charset="0"/>
                        <a:buChar char="•"/>
                      </a:pPr>
                      <a:r>
                        <a:rPr lang="en-GB" sz="1200" dirty="0">
                          <a:solidFill>
                            <a:schemeClr val="tx1"/>
                          </a:solidFill>
                        </a:rPr>
                        <a:t>Likely to deliver an operational surplus i.e. not require ongoing subsidy </a:t>
                      </a:r>
                    </a:p>
                  </a:txBody>
                  <a:tcPr anchor="ctr"/>
                </a:tc>
                <a:extLst>
                  <a:ext uri="{0D108BD9-81ED-4DB2-BD59-A6C34878D82A}">
                    <a16:rowId xmlns="" xmlns:a16="http://schemas.microsoft.com/office/drawing/2014/main" val="2613835830"/>
                  </a:ext>
                </a:extLst>
              </a:tr>
              <a:tr h="605856">
                <a:tc>
                  <a:txBody>
                    <a:bodyPr/>
                    <a:lstStyle/>
                    <a:p>
                      <a:r>
                        <a:rPr lang="en-GB" sz="1200" dirty="0">
                          <a:solidFill>
                            <a:schemeClr val="tx1"/>
                          </a:solidFill>
                        </a:rPr>
                        <a:t>Deliverable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a:ea typeface="+mn-ea"/>
                          <a:cs typeface="+mn-cs"/>
                          <a:sym typeface="Wingdings" panose="05000000000000000000" pitchFamily="2" charset="2"/>
                        </a:rPr>
                        <a:t></a:t>
                      </a:r>
                      <a:endParaRPr kumimoji="0" lang="en-GB" sz="1200" b="0" i="0" u="none" strike="noStrike" kern="1200" cap="none" spc="0" normalizeH="0" baseline="0" noProof="0" dirty="0">
                        <a:ln>
                          <a:noFill/>
                        </a:ln>
                        <a:solidFill>
                          <a:schemeClr val="tx1"/>
                        </a:solidFill>
                        <a:effectLst/>
                        <a:uLnTx/>
                        <a:uFillTx/>
                        <a:latin typeface="Calibri"/>
                        <a:ea typeface="+mn-ea"/>
                        <a:cs typeface="+mn-cs"/>
                      </a:endParaRPr>
                    </a:p>
                  </a:txBody>
                  <a:tcPr anchor="ctr"/>
                </a:tc>
                <a:tc>
                  <a:txBody>
                    <a:bodyPr/>
                    <a:lstStyle/>
                    <a:p>
                      <a:pPr marL="285750" indent="-285750">
                        <a:buFont typeface="Arial" panose="020B0604020202020204" pitchFamily="34" charset="0"/>
                        <a:buChar char="•"/>
                      </a:pPr>
                      <a:r>
                        <a:rPr lang="en-GB" sz="1200" dirty="0">
                          <a:solidFill>
                            <a:schemeClr val="tx1"/>
                          </a:solidFill>
                        </a:rPr>
                        <a:t>Elements of proposition can be implemented within next 5 years</a:t>
                      </a:r>
                    </a:p>
                    <a:p>
                      <a:pPr marL="285750" indent="-285750">
                        <a:buFont typeface="Arial" panose="020B0604020202020204" pitchFamily="34" charset="0"/>
                        <a:buChar char="•"/>
                      </a:pPr>
                      <a:r>
                        <a:rPr lang="en-GB" sz="1200" dirty="0">
                          <a:solidFill>
                            <a:schemeClr val="tx1"/>
                          </a:solidFill>
                        </a:rPr>
                        <a:t>Delivery of full concept would be quicker than for other options considered </a:t>
                      </a:r>
                    </a:p>
                  </a:txBody>
                  <a:tcPr anchor="ctr"/>
                </a:tc>
                <a:extLst>
                  <a:ext uri="{0D108BD9-81ED-4DB2-BD59-A6C34878D82A}">
                    <a16:rowId xmlns="" xmlns:a16="http://schemas.microsoft.com/office/drawing/2014/main" val="2224516593"/>
                  </a:ext>
                </a:extLst>
              </a:tr>
            </a:tbl>
          </a:graphicData>
        </a:graphic>
      </p:graphicFrame>
    </p:spTree>
    <p:extLst>
      <p:ext uri="{BB962C8B-B14F-4D97-AF65-F5344CB8AC3E}">
        <p14:creationId xmlns:p14="http://schemas.microsoft.com/office/powerpoint/2010/main" val="2524167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91" y="392376"/>
            <a:ext cx="7938333" cy="372328"/>
          </a:xfrm>
        </p:spPr>
        <p:txBody>
          <a:bodyPr/>
          <a:lstStyle/>
          <a:p>
            <a:r>
              <a:rPr lang="en-GB" sz="4000" b="1" dirty="0"/>
              <a:t>CAM: </a:t>
            </a:r>
            <a:r>
              <a:rPr lang="en-GB" sz="4000" dirty="0"/>
              <a:t>Indicative vehicle </a:t>
            </a:r>
            <a:r>
              <a:rPr lang="en-GB" sz="4000" dirty="0" smtClean="0"/>
              <a:t>and features</a:t>
            </a:r>
            <a:endParaRPr lang="en-GB" sz="4000" dirty="0"/>
          </a:p>
        </p:txBody>
      </p:sp>
      <p:sp>
        <p:nvSpPr>
          <p:cNvPr id="8" name="Content Placeholder 5">
            <a:extLst>
              <a:ext uri="{FF2B5EF4-FFF2-40B4-BE49-F238E27FC236}">
                <a16:creationId xmlns="" xmlns:a16="http://schemas.microsoft.com/office/drawing/2014/main" id="{2AD6B01A-E1C7-450E-86F3-809AE73AA63F}"/>
              </a:ext>
            </a:extLst>
          </p:cNvPr>
          <p:cNvSpPr txBox="1">
            <a:spLocks/>
          </p:cNvSpPr>
          <p:nvPr/>
        </p:nvSpPr>
        <p:spPr>
          <a:xfrm>
            <a:off x="4881857" y="908720"/>
            <a:ext cx="4082631" cy="5040560"/>
          </a:xfrm>
          <a:prstGeom prst="rect">
            <a:avLst/>
          </a:prstGeom>
          <a:solidFill>
            <a:schemeClr val="bg1"/>
          </a:solidFill>
          <a:ln>
            <a:noFill/>
          </a:ln>
        </p:spPr>
        <p:txBody>
          <a:bodyPr vert="horz" lIns="0" tIns="0" rIns="0" bIns="0" rtlCol="0">
            <a:noAutofit/>
          </a:bodyPr>
          <a:lstStyle>
            <a:lvl1pPr marL="234000" indent="-234000" algn="l" defTabSz="914400" rtl="0" eaLnBrk="1" latinLnBrk="0" hangingPunct="1">
              <a:lnSpc>
                <a:spcPct val="100000"/>
              </a:lnSpc>
              <a:spcBef>
                <a:spcPts val="1050"/>
              </a:spcBef>
              <a:spcAft>
                <a:spcPts val="0"/>
              </a:spcAft>
              <a:buClr>
                <a:schemeClr val="tx2"/>
              </a:buClr>
              <a:buFont typeface="Symbol" panose="05050102010706020507" pitchFamily="18" charset="2"/>
              <a:buChar char=""/>
              <a:defRPr sz="1800" b="0" kern="1200" baseline="0">
                <a:solidFill>
                  <a:schemeClr val="bg2"/>
                </a:solidFill>
                <a:latin typeface="+mn-lt"/>
                <a:ea typeface="+mn-ea"/>
                <a:cs typeface="+mn-cs"/>
              </a:defRPr>
            </a:lvl1pPr>
            <a:lvl2pPr marL="466725" indent="-233363" algn="l" defTabSz="914400" rtl="0" eaLnBrk="1" latinLnBrk="0" hangingPunct="1">
              <a:lnSpc>
                <a:spcPct val="100000"/>
              </a:lnSpc>
              <a:spcBef>
                <a:spcPts val="600"/>
              </a:spcBef>
              <a:spcAft>
                <a:spcPts val="0"/>
              </a:spcAft>
              <a:buClr>
                <a:schemeClr val="bg2"/>
              </a:buClr>
              <a:buFont typeface="Symbol" panose="05050102010706020507" pitchFamily="18" charset="2"/>
              <a:buChar char=""/>
              <a:defRPr sz="1600" b="0" kern="1200" baseline="0">
                <a:solidFill>
                  <a:schemeClr val="bg2"/>
                </a:solidFill>
                <a:latin typeface="+mn-lt"/>
                <a:ea typeface="+mn-ea"/>
                <a:cs typeface="+mn-cs"/>
              </a:defRPr>
            </a:lvl2pPr>
            <a:lvl3pPr marL="702000" indent="-234000" algn="l" defTabSz="914400" rtl="0" eaLnBrk="1" latinLnBrk="0" hangingPunct="1">
              <a:spcBef>
                <a:spcPts val="600"/>
              </a:spcBef>
              <a:spcAft>
                <a:spcPts val="0"/>
              </a:spcAft>
              <a:buClr>
                <a:schemeClr val="bg2"/>
              </a:buClr>
              <a:buFont typeface="Symbol" panose="05050102010706020507" pitchFamily="18" charset="2"/>
              <a:buChar char=""/>
              <a:defRPr sz="1600" kern="1200" baseline="0">
                <a:solidFill>
                  <a:schemeClr val="bg2"/>
                </a:solidFill>
                <a:latin typeface="+mn-lt"/>
                <a:ea typeface="+mn-ea"/>
                <a:cs typeface="+mn-cs"/>
              </a:defRPr>
            </a:lvl3pPr>
            <a:lvl4pPr marL="936000" indent="-234000" algn="l" defTabSz="914400" rtl="0" eaLnBrk="1" latinLnBrk="0" hangingPunct="1">
              <a:lnSpc>
                <a:spcPct val="100000"/>
              </a:lnSpc>
              <a:spcBef>
                <a:spcPts val="600"/>
              </a:spcBef>
              <a:buClr>
                <a:schemeClr val="bg2"/>
              </a:buClr>
              <a:buFont typeface="Symbol" panose="05050102010706020507" pitchFamily="18" charset="2"/>
              <a:buChar char="·"/>
              <a:defRPr sz="1600" kern="1200" baseline="0">
                <a:solidFill>
                  <a:schemeClr val="bg2"/>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baseline="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dirty="0">
                <a:solidFill>
                  <a:schemeClr val="tx1"/>
                </a:solidFill>
              </a:rPr>
              <a:t>High capacity and frequency</a:t>
            </a:r>
          </a:p>
          <a:p>
            <a:pPr lvl="1"/>
            <a:r>
              <a:rPr lang="en-GB" sz="1400" dirty="0">
                <a:solidFill>
                  <a:schemeClr val="tx1"/>
                </a:solidFill>
              </a:rPr>
              <a:t>Capacity to support future growth in Cambridge</a:t>
            </a:r>
          </a:p>
          <a:p>
            <a:pPr lvl="1"/>
            <a:r>
              <a:rPr lang="en-GB" sz="1400" dirty="0">
                <a:solidFill>
                  <a:schemeClr val="tx1"/>
                </a:solidFill>
              </a:rPr>
              <a:t>Reduced headways and fleet optimisation</a:t>
            </a:r>
          </a:p>
          <a:p>
            <a:r>
              <a:rPr lang="en-GB" sz="1600" dirty="0">
                <a:solidFill>
                  <a:schemeClr val="tx1"/>
                </a:solidFill>
              </a:rPr>
              <a:t>Electric vehicles</a:t>
            </a:r>
          </a:p>
          <a:p>
            <a:pPr lvl="1"/>
            <a:r>
              <a:rPr lang="en-GB" sz="1400" dirty="0">
                <a:solidFill>
                  <a:schemeClr val="tx1"/>
                </a:solidFill>
              </a:rPr>
              <a:t>Battery operated and charge-at-stop</a:t>
            </a:r>
          </a:p>
          <a:p>
            <a:r>
              <a:rPr lang="en-GB" sz="1600" dirty="0">
                <a:solidFill>
                  <a:schemeClr val="tx1"/>
                </a:solidFill>
              </a:rPr>
              <a:t>Proven technology</a:t>
            </a:r>
          </a:p>
          <a:p>
            <a:pPr lvl="1"/>
            <a:r>
              <a:rPr lang="en-GB" sz="1400" dirty="0">
                <a:solidFill>
                  <a:schemeClr val="tx1"/>
                </a:solidFill>
              </a:rPr>
              <a:t>Already operating elsewhere</a:t>
            </a:r>
          </a:p>
          <a:p>
            <a:r>
              <a:rPr lang="en-GB" sz="1600" dirty="0">
                <a:solidFill>
                  <a:schemeClr val="tx1"/>
                </a:solidFill>
              </a:rPr>
              <a:t>Autonomous capable</a:t>
            </a:r>
          </a:p>
          <a:p>
            <a:pPr lvl="1"/>
            <a:r>
              <a:rPr lang="en-GB" sz="1400" dirty="0">
                <a:solidFill>
                  <a:schemeClr val="tx1"/>
                </a:solidFill>
              </a:rPr>
              <a:t>Can operate with a driver initially until autonomous technology matures</a:t>
            </a:r>
          </a:p>
          <a:p>
            <a:pPr lvl="1"/>
            <a:r>
              <a:rPr lang="en-GB" sz="1400" dirty="0">
                <a:solidFill>
                  <a:schemeClr val="tx1"/>
                </a:solidFill>
              </a:rPr>
              <a:t>Automation using on-board sensors</a:t>
            </a:r>
          </a:p>
          <a:p>
            <a:pPr lvl="1"/>
            <a:r>
              <a:rPr lang="en-GB" sz="1400" dirty="0">
                <a:solidFill>
                  <a:schemeClr val="tx1"/>
                </a:solidFill>
              </a:rPr>
              <a:t>No requirement for rails or physical guidance</a:t>
            </a:r>
          </a:p>
          <a:p>
            <a:pPr lvl="1"/>
            <a:r>
              <a:rPr lang="en-GB" sz="1400" dirty="0">
                <a:solidFill>
                  <a:schemeClr val="tx1"/>
                </a:solidFill>
              </a:rPr>
              <a:t>Platooning of vehicles</a:t>
            </a:r>
          </a:p>
          <a:p>
            <a:r>
              <a:rPr lang="en-GB" sz="1600" dirty="0">
                <a:solidFill>
                  <a:schemeClr val="tx1"/>
                </a:solidFill>
              </a:rPr>
              <a:t>Branding</a:t>
            </a:r>
          </a:p>
          <a:p>
            <a:pPr lvl="1"/>
            <a:r>
              <a:rPr lang="en-GB" sz="1400" dirty="0">
                <a:solidFill>
                  <a:schemeClr val="tx1"/>
                </a:solidFill>
              </a:rPr>
              <a:t>Centrepiece of a Cambridge transport ‘brand’ integrated with other modes.</a:t>
            </a:r>
          </a:p>
          <a:p>
            <a:endParaRPr lang="en-GB" sz="1500" dirty="0"/>
          </a:p>
        </p:txBody>
      </p:sp>
      <p:pic>
        <p:nvPicPr>
          <p:cNvPr id="9" name="Picture 8">
            <a:extLst>
              <a:ext uri="{FF2B5EF4-FFF2-40B4-BE49-F238E27FC236}">
                <a16:creationId xmlns="" xmlns:a16="http://schemas.microsoft.com/office/drawing/2014/main" id="{B2B2226A-B144-44F9-9452-D40394AA5621}"/>
              </a:ext>
            </a:extLst>
          </p:cNvPr>
          <p:cNvPicPr>
            <a:picLocks noChangeAspect="1"/>
          </p:cNvPicPr>
          <p:nvPr/>
        </p:nvPicPr>
        <p:blipFill rotWithShape="1">
          <a:blip r:embed="rId2"/>
          <a:srcRect b="3968"/>
          <a:stretch/>
        </p:blipFill>
        <p:spPr>
          <a:xfrm>
            <a:off x="467544" y="3501009"/>
            <a:ext cx="4176464" cy="2659818"/>
          </a:xfrm>
          <a:prstGeom prst="rect">
            <a:avLst/>
          </a:prstGeom>
        </p:spPr>
      </p:pic>
      <p:pic>
        <p:nvPicPr>
          <p:cNvPr id="12" name="Picture 11">
            <a:extLst>
              <a:ext uri="{FF2B5EF4-FFF2-40B4-BE49-F238E27FC236}">
                <a16:creationId xmlns="" xmlns:a16="http://schemas.microsoft.com/office/drawing/2014/main" id="{D59CB569-64A2-43F7-9CA8-E94854998920}"/>
              </a:ext>
            </a:extLst>
          </p:cNvPr>
          <p:cNvPicPr>
            <a:picLocks noChangeAspect="1"/>
          </p:cNvPicPr>
          <p:nvPr/>
        </p:nvPicPr>
        <p:blipFill rotWithShape="1">
          <a:blip r:embed="rId3">
            <a:extLst>
              <a:ext uri="{28A0092B-C50C-407E-A947-70E740481C1C}">
                <a14:useLocalDpi xmlns:a14="http://schemas.microsoft.com/office/drawing/2010/main" val="0"/>
              </a:ext>
            </a:extLst>
          </a:blip>
          <a:srcRect l="13629"/>
          <a:stretch/>
        </p:blipFill>
        <p:spPr>
          <a:xfrm flipH="1">
            <a:off x="467544" y="1083251"/>
            <a:ext cx="4176464" cy="2417757"/>
          </a:xfrm>
          <a:prstGeom prst="rect">
            <a:avLst/>
          </a:prstGeom>
          <a:ln>
            <a:solidFill>
              <a:schemeClr val="bg2">
                <a:lumMod val="60000"/>
                <a:lumOff val="40000"/>
              </a:schemeClr>
            </a:solidFill>
          </a:ln>
        </p:spPr>
      </p:pic>
    </p:spTree>
    <p:extLst>
      <p:ext uri="{BB962C8B-B14F-4D97-AF65-F5344CB8AC3E}">
        <p14:creationId xmlns:p14="http://schemas.microsoft.com/office/powerpoint/2010/main" val="397331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764068"/>
            <a:ext cx="8280920" cy="5688632"/>
          </a:xfrm>
        </p:spPr>
        <p:txBody>
          <a:bodyPr>
            <a:normAutofit/>
          </a:bodyPr>
          <a:lstStyle/>
          <a:p>
            <a:pPr algn="l"/>
            <a:endParaRPr lang="en-GB" sz="3600" b="1" dirty="0">
              <a:latin typeface="+mj-lt"/>
            </a:endParaRPr>
          </a:p>
          <a:p>
            <a:pPr algn="l"/>
            <a:r>
              <a:rPr lang="en-GB" sz="2400" dirty="0" smtClean="0">
                <a:latin typeface="+mj-lt"/>
              </a:rPr>
              <a:t> </a:t>
            </a:r>
            <a:endParaRPr lang="en-GB" sz="2400" dirty="0">
              <a:latin typeface="+mj-lt"/>
            </a:endParaRPr>
          </a:p>
        </p:txBody>
      </p:sp>
      <p:sp>
        <p:nvSpPr>
          <p:cNvPr id="5" name="Rectangle 1"/>
          <p:cNvSpPr>
            <a:spLocks noChangeArrowheads="1"/>
          </p:cNvSpPr>
          <p:nvPr/>
        </p:nvSpPr>
        <p:spPr bwMode="auto">
          <a:xfrm>
            <a:off x="3162441" y="656926"/>
            <a:ext cx="20313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chemeClr val="tx1"/>
                </a:solidFill>
                <a:effectLst/>
                <a:latin typeface="Arial" pitchFamily="34" charset="0"/>
                <a:cs typeface="Arial" pitchFamily="34" charset="0"/>
              </a:rPr>
              <a:t>Housing</a:t>
            </a:r>
          </a:p>
        </p:txBody>
      </p:sp>
      <p:pic>
        <p:nvPicPr>
          <p:cNvPr id="10242" name="Picture 2" descr="C:\Users\herbe1l\Pictures\p popu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18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Funding mechanisms</a:t>
            </a:r>
            <a:br>
              <a:rPr lang="en-GB" dirty="0"/>
            </a:br>
            <a:r>
              <a:rPr lang="en-GB" dirty="0"/>
              <a:t/>
            </a:r>
            <a:br>
              <a:rPr lang="en-GB" dirty="0"/>
            </a:br>
            <a:endParaRPr lang="en-GB" dirty="0"/>
          </a:p>
        </p:txBody>
      </p:sp>
      <p:sp>
        <p:nvSpPr>
          <p:cNvPr id="3" name="Content Placeholder 2"/>
          <p:cNvSpPr>
            <a:spLocks noGrp="1"/>
          </p:cNvSpPr>
          <p:nvPr>
            <p:ph idx="1"/>
          </p:nvPr>
        </p:nvSpPr>
        <p:spPr>
          <a:xfrm>
            <a:off x="693018" y="1443788"/>
            <a:ext cx="7695405" cy="3961339"/>
          </a:xfrm>
        </p:spPr>
        <p:txBody>
          <a:bodyPr>
            <a:noAutofit/>
          </a:bodyPr>
          <a:lstStyle/>
          <a:p>
            <a:pPr marL="0" indent="0">
              <a:buNone/>
            </a:pPr>
            <a:r>
              <a:rPr lang="en-GB" sz="1600" dirty="0"/>
              <a:t>CAM could be funded through a combination of:</a:t>
            </a:r>
          </a:p>
          <a:p>
            <a:r>
              <a:rPr lang="en-GB" sz="1600" b="1" dirty="0"/>
              <a:t>Existing mechanisms</a:t>
            </a:r>
            <a:r>
              <a:rPr lang="en-GB" sz="1600" dirty="0"/>
              <a:t>:</a:t>
            </a:r>
          </a:p>
          <a:p>
            <a:pPr lvl="2"/>
            <a:r>
              <a:rPr lang="en-GB" sz="1600" dirty="0"/>
              <a:t>Community Infrastructure Levy</a:t>
            </a:r>
          </a:p>
          <a:p>
            <a:pPr lvl="2"/>
            <a:r>
              <a:rPr lang="en-GB" sz="1600" dirty="0"/>
              <a:t>Business Rate Supplement</a:t>
            </a:r>
          </a:p>
          <a:p>
            <a:pPr lvl="2"/>
            <a:r>
              <a:rPr lang="en-GB" sz="1600" dirty="0"/>
              <a:t>Council Tax Precept</a:t>
            </a:r>
          </a:p>
          <a:p>
            <a:pPr lvl="2"/>
            <a:r>
              <a:rPr lang="en-GB" sz="1600" dirty="0"/>
              <a:t>Local tax retention</a:t>
            </a:r>
          </a:p>
          <a:p>
            <a:r>
              <a:rPr lang="en-GB" sz="1600" b="1" dirty="0"/>
              <a:t>Innovative funding</a:t>
            </a:r>
            <a:r>
              <a:rPr lang="en-GB" sz="1600" dirty="0"/>
              <a:t>:</a:t>
            </a:r>
          </a:p>
          <a:p>
            <a:pPr lvl="1"/>
            <a:r>
              <a:rPr lang="en-GB" sz="1600" dirty="0"/>
              <a:t>More flexible approaches to existing land-value capture mechanisms, as proposed by National Infrastructure Commission in November 2017, including:</a:t>
            </a:r>
          </a:p>
          <a:p>
            <a:pPr lvl="2"/>
            <a:r>
              <a:rPr lang="en-GB" sz="1600" dirty="0"/>
              <a:t>a city-regional CIL and/or pooling of Section 106 agreements </a:t>
            </a:r>
          </a:p>
          <a:p>
            <a:pPr lvl="2"/>
            <a:r>
              <a:rPr lang="en-GB" sz="1600" dirty="0"/>
              <a:t>ability to forward-fund infrastructure by borrowing against future receipts</a:t>
            </a:r>
          </a:p>
          <a:p>
            <a:pPr lvl="1"/>
            <a:r>
              <a:rPr lang="en-GB" sz="1600" dirty="0"/>
              <a:t>Wholly new land-value capture mechanisms, which fully address the “</a:t>
            </a:r>
            <a:r>
              <a:rPr lang="en-GB" sz="1600" i="1" dirty="0"/>
              <a:t>significant weaknesses</a:t>
            </a:r>
            <a:r>
              <a:rPr lang="en-GB" sz="1600" dirty="0"/>
              <a:t>” of current mechanisms identified by the National Infrastructure Commission, if developed through primary legislation </a:t>
            </a:r>
          </a:p>
          <a:p>
            <a:r>
              <a:rPr lang="en-GB" sz="1600" b="1" dirty="0"/>
              <a:t>Central Government funding </a:t>
            </a:r>
            <a:r>
              <a:rPr lang="en-GB" sz="1600" dirty="0"/>
              <a:t>through existing funding streams </a:t>
            </a:r>
          </a:p>
          <a:p>
            <a:pPr lvl="1"/>
            <a:r>
              <a:rPr lang="en-GB" sz="1600" dirty="0"/>
              <a:t>E.g. Large Local Major Schemes (DfT), Housing Infrastructure Fund (DCLG) </a:t>
            </a:r>
          </a:p>
          <a:p>
            <a:pPr marL="233362" lvl="1" indent="0">
              <a:buNone/>
            </a:pPr>
            <a:endParaRPr lang="en-GB" sz="1600" dirty="0">
              <a:highlight>
                <a:srgbClr val="FFFF00"/>
              </a:highlight>
            </a:endParaRPr>
          </a:p>
        </p:txBody>
      </p:sp>
      <p:sp>
        <p:nvSpPr>
          <p:cNvPr id="9" name="TextBox 8">
            <a:extLst>
              <a:ext uri="{FF2B5EF4-FFF2-40B4-BE49-F238E27FC236}">
                <a16:creationId xmlns="" xmlns:a16="http://schemas.microsoft.com/office/drawing/2014/main" id="{C9DA64ED-6FA7-42EC-8640-82F0200C5F1C}"/>
              </a:ext>
            </a:extLst>
          </p:cNvPr>
          <p:cNvSpPr txBox="1"/>
          <p:nvPr/>
        </p:nvSpPr>
        <p:spPr>
          <a:xfrm>
            <a:off x="4498412" y="1628800"/>
            <a:ext cx="3384376" cy="1477328"/>
          </a:xfrm>
          <a:prstGeom prst="rect">
            <a:avLst/>
          </a:prstGeom>
          <a:noFill/>
        </p:spPr>
        <p:txBody>
          <a:bodyPr wrap="square" rtlCol="0">
            <a:spAutoFit/>
          </a:bodyPr>
          <a:lstStyle/>
          <a:p>
            <a:pPr marL="702000" lvl="2" indent="-234000">
              <a:spcBef>
                <a:spcPts val="600"/>
              </a:spcBef>
              <a:buClr>
                <a:srgbClr val="57626E"/>
              </a:buClr>
              <a:buFont typeface="Symbol" panose="05050102010706020507" pitchFamily="18" charset="2"/>
              <a:buChar char=""/>
            </a:pPr>
            <a:r>
              <a:rPr lang="en-GB" sz="1600" dirty="0">
                <a:solidFill>
                  <a:srgbClr val="57626E"/>
                </a:solidFill>
              </a:rPr>
              <a:t>Workplace parking levy or dynamic charging regime</a:t>
            </a:r>
          </a:p>
          <a:p>
            <a:pPr marL="702000" lvl="2" indent="-234000">
              <a:spcBef>
                <a:spcPts val="600"/>
              </a:spcBef>
              <a:buClr>
                <a:srgbClr val="57626E"/>
              </a:buClr>
              <a:buFont typeface="Symbol" panose="05050102010706020507" pitchFamily="18" charset="2"/>
              <a:buChar char=""/>
            </a:pPr>
            <a:r>
              <a:rPr lang="en-GB" sz="1600" dirty="0">
                <a:solidFill>
                  <a:srgbClr val="57626E"/>
                </a:solidFill>
              </a:rPr>
              <a:t>Highways England Contribution </a:t>
            </a:r>
          </a:p>
          <a:p>
            <a:pPr marL="702000" lvl="2" indent="-234000">
              <a:spcBef>
                <a:spcPts val="600"/>
              </a:spcBef>
              <a:buClr>
                <a:srgbClr val="57626E"/>
              </a:buClr>
              <a:buFont typeface="Symbol" panose="05050102010706020507" pitchFamily="18" charset="2"/>
              <a:buChar char=""/>
            </a:pPr>
            <a:r>
              <a:rPr lang="en-GB" sz="1600" dirty="0">
                <a:solidFill>
                  <a:srgbClr val="57626E"/>
                </a:solidFill>
              </a:rPr>
              <a:t>Direct contributions  </a:t>
            </a:r>
          </a:p>
        </p:txBody>
      </p:sp>
    </p:spTree>
    <p:extLst>
      <p:ext uri="{BB962C8B-B14F-4D97-AF65-F5344CB8AC3E}">
        <p14:creationId xmlns:p14="http://schemas.microsoft.com/office/powerpoint/2010/main" val="12307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Delivery </a:t>
            </a:r>
            <a:r>
              <a:rPr lang="en-GB" dirty="0" smtClean="0"/>
              <a:t/>
            </a:r>
            <a:br>
              <a:rPr lang="en-GB" dirty="0" smtClean="0"/>
            </a:br>
            <a:r>
              <a:rPr lang="en-GB" dirty="0" smtClean="0"/>
              <a:t>timescales</a:t>
            </a:r>
            <a:r>
              <a:rPr lang="en-GB" dirty="0"/>
              <a:t/>
            </a:r>
            <a:br>
              <a:rPr lang="en-GB" dirty="0"/>
            </a:br>
            <a:r>
              <a:rPr lang="en-GB" dirty="0"/>
              <a:t/>
            </a:r>
            <a:br>
              <a:rPr lang="en-GB" dirty="0"/>
            </a:br>
            <a:endParaRPr lang="en-GB" dirty="0"/>
          </a:p>
        </p:txBody>
      </p:sp>
      <p:sp>
        <p:nvSpPr>
          <p:cNvPr id="3" name="Content Placeholder 2"/>
          <p:cNvSpPr>
            <a:spLocks noGrp="1"/>
          </p:cNvSpPr>
          <p:nvPr>
            <p:ph idx="1"/>
          </p:nvPr>
        </p:nvSpPr>
        <p:spPr>
          <a:xfrm>
            <a:off x="608400" y="1925052"/>
            <a:ext cx="3027496" cy="3696099"/>
          </a:xfrm>
        </p:spPr>
        <p:txBody>
          <a:bodyPr>
            <a:normAutofit fontScale="77500" lnSpcReduction="20000"/>
          </a:bodyPr>
          <a:lstStyle/>
          <a:p>
            <a:r>
              <a:rPr lang="en-GB" b="1" dirty="0"/>
              <a:t>Phase 1 </a:t>
            </a:r>
            <a:r>
              <a:rPr lang="en-GB" b="1" dirty="0" smtClean="0"/>
              <a:t>in 2021</a:t>
            </a:r>
            <a:r>
              <a:rPr lang="en-GB" b="1" dirty="0"/>
              <a:t>:</a:t>
            </a:r>
          </a:p>
          <a:p>
            <a:pPr lvl="1"/>
            <a:r>
              <a:rPr lang="en-GB" dirty="0"/>
              <a:t>Bespoke CAM vehicles delivered to Cambridge</a:t>
            </a:r>
          </a:p>
          <a:p>
            <a:pPr lvl="1"/>
            <a:r>
              <a:rPr lang="en-GB" dirty="0"/>
              <a:t>Adaptation of guideway for autonomous operation</a:t>
            </a:r>
          </a:p>
          <a:p>
            <a:pPr lvl="1"/>
            <a:r>
              <a:rPr lang="en-GB" dirty="0"/>
              <a:t>Initial shuttle service operating between Biomedical Campus and Cambridge Station</a:t>
            </a:r>
          </a:p>
          <a:p>
            <a:r>
              <a:rPr lang="en-GB" b="1" dirty="0"/>
              <a:t>Through services via tunnel in 2026/27</a:t>
            </a:r>
          </a:p>
          <a:p>
            <a:endParaRPr lang="en-GB" dirty="0"/>
          </a:p>
        </p:txBody>
      </p:sp>
      <p:sp>
        <p:nvSpPr>
          <p:cNvPr id="5" name="Slide Number Placeholder 4">
            <a:extLst>
              <a:ext uri="{FF2B5EF4-FFF2-40B4-BE49-F238E27FC236}">
                <a16:creationId xmlns="" xmlns:a16="http://schemas.microsoft.com/office/drawing/2014/main" id="{09A6948D-277F-499D-89A8-CC20CD5E7ED9}"/>
              </a:ext>
            </a:extLst>
          </p:cNvPr>
          <p:cNvSpPr>
            <a:spLocks noGrp="1"/>
          </p:cNvSpPr>
          <p:nvPr>
            <p:ph type="sldNum" sz="quarter" idx="12"/>
          </p:nvPr>
        </p:nvSpPr>
        <p:spPr/>
        <p:txBody>
          <a:bodyPr/>
          <a:lstStyle/>
          <a:p>
            <a:endParaRPr lang="en-GB" noProof="0" dirty="0"/>
          </a:p>
        </p:txBody>
      </p:sp>
      <p:pic>
        <p:nvPicPr>
          <p:cNvPr id="6" name="Picture 5">
            <a:extLst>
              <a:ext uri="{FF2B5EF4-FFF2-40B4-BE49-F238E27FC236}">
                <a16:creationId xmlns="" xmlns:a16="http://schemas.microsoft.com/office/drawing/2014/main" id="{91744E09-59E1-4417-80E8-DF1390F1BB28}"/>
              </a:ext>
            </a:extLst>
          </p:cNvPr>
          <p:cNvPicPr>
            <a:picLocks noChangeAspect="1"/>
          </p:cNvPicPr>
          <p:nvPr/>
        </p:nvPicPr>
        <p:blipFill>
          <a:blip r:embed="rId2"/>
          <a:stretch>
            <a:fillRect/>
          </a:stretch>
        </p:blipFill>
        <p:spPr>
          <a:xfrm>
            <a:off x="4300878" y="213714"/>
            <a:ext cx="4631415" cy="5744324"/>
          </a:xfrm>
          <a:prstGeom prst="rect">
            <a:avLst/>
          </a:prstGeom>
        </p:spPr>
      </p:pic>
    </p:spTree>
    <p:extLst>
      <p:ext uri="{BB962C8B-B14F-4D97-AF65-F5344CB8AC3E}">
        <p14:creationId xmlns:p14="http://schemas.microsoft.com/office/powerpoint/2010/main" val="103655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91" y="392376"/>
            <a:ext cx="7938333" cy="372328"/>
          </a:xfrm>
        </p:spPr>
        <p:txBody>
          <a:bodyPr/>
          <a:lstStyle/>
          <a:p>
            <a:r>
              <a:rPr lang="en-GB" b="1" dirty="0" smtClean="0"/>
              <a:t>Autonomous Vehicle Trial</a:t>
            </a:r>
            <a:r>
              <a:rPr lang="en-GB" dirty="0" smtClean="0"/>
              <a:t/>
            </a:r>
            <a:br>
              <a:rPr lang="en-GB" dirty="0" smtClean="0"/>
            </a:br>
            <a:r>
              <a:rPr lang="en-GB" sz="2000" dirty="0" smtClean="0"/>
              <a:t>6 vehicles for 10-15 on Station/</a:t>
            </a:r>
            <a:r>
              <a:rPr lang="en-GB" sz="2000" dirty="0" err="1" smtClean="0"/>
              <a:t>Addenbrookes</a:t>
            </a:r>
            <a:r>
              <a:rPr lang="en-GB" sz="2000" dirty="0" smtClean="0"/>
              <a:t>/Cambridge South </a:t>
            </a:r>
            <a:r>
              <a:rPr lang="en-GB" sz="2000" dirty="0" err="1" smtClean="0"/>
              <a:t>busway</a:t>
            </a:r>
            <a:r>
              <a:rPr lang="en-GB" sz="2000" dirty="0" smtClean="0"/>
              <a:t> </a:t>
            </a:r>
            <a:br>
              <a:rPr lang="en-GB" sz="2000" dirty="0" smtClean="0"/>
            </a:br>
            <a:r>
              <a:rPr lang="en-GB" sz="2000" dirty="0" smtClean="0"/>
              <a:t>enabled by Government £3.2m CCAV-3 funding.</a:t>
            </a:r>
            <a:br>
              <a:rPr lang="en-GB" sz="2000" dirty="0" smtClean="0"/>
            </a:br>
            <a:r>
              <a:rPr lang="en-GB" sz="2000" dirty="0" smtClean="0"/>
              <a:t>Part of the “Smart Cambridge</a:t>
            </a:r>
            <a:r>
              <a:rPr lang="en-GB" sz="2000" dirty="0"/>
              <a:t>” programme </a:t>
            </a:r>
            <a:r>
              <a:rPr lang="en-GB" sz="2000" dirty="0" smtClean="0">
                <a:hlinkClick r:id="rId2"/>
              </a:rPr>
              <a:t>http</a:t>
            </a:r>
            <a:r>
              <a:rPr lang="en-GB" sz="2000" dirty="0">
                <a:hlinkClick r:id="rId2"/>
              </a:rPr>
              <a:t>://smartcambridge.org</a:t>
            </a:r>
            <a:r>
              <a:rPr lang="en-GB" sz="2000" dirty="0" smtClean="0">
                <a:hlinkClick r:id="rId2"/>
              </a:rPr>
              <a:t>/</a:t>
            </a:r>
            <a:r>
              <a:rPr lang="en-GB" sz="2000" dirty="0" smtClean="0"/>
              <a:t> </a:t>
            </a:r>
            <a:endParaRPr lang="en-GB" sz="2000" dirty="0"/>
          </a:p>
        </p:txBody>
      </p:sp>
      <p:sp>
        <p:nvSpPr>
          <p:cNvPr id="3" name="Slide Number Placeholder 2">
            <a:extLst>
              <a:ext uri="{FF2B5EF4-FFF2-40B4-BE49-F238E27FC236}">
                <a16:creationId xmlns="" xmlns:a16="http://schemas.microsoft.com/office/drawing/2014/main" id="{954CB780-1E97-48AC-A0D6-7D1000DE757A}"/>
              </a:ext>
            </a:extLst>
          </p:cNvPr>
          <p:cNvSpPr>
            <a:spLocks noGrp="1"/>
          </p:cNvSpPr>
          <p:nvPr>
            <p:ph type="sldNum" sz="quarter" idx="12"/>
          </p:nvPr>
        </p:nvSpPr>
        <p:spPr/>
        <p:txBody>
          <a:bodyPr/>
          <a:lstStyle/>
          <a:p>
            <a:endParaRPr lang="en-GB" noProof="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1961297"/>
            <a:ext cx="6667500" cy="3686175"/>
          </a:xfrm>
          <a:prstGeom prst="rect">
            <a:avLst/>
          </a:prstGeom>
        </p:spPr>
      </p:pic>
    </p:spTree>
    <p:extLst>
      <p:ext uri="{BB962C8B-B14F-4D97-AF65-F5344CB8AC3E}">
        <p14:creationId xmlns:p14="http://schemas.microsoft.com/office/powerpoint/2010/main" val="188070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954CB780-1E97-48AC-A0D6-7D1000DE757A}"/>
              </a:ext>
            </a:extLst>
          </p:cNvPr>
          <p:cNvSpPr>
            <a:spLocks noGrp="1"/>
          </p:cNvSpPr>
          <p:nvPr>
            <p:ph type="sldNum" sz="quarter" idx="12"/>
          </p:nvPr>
        </p:nvSpPr>
        <p:spPr/>
        <p:txBody>
          <a:bodyPr/>
          <a:lstStyle/>
          <a:p>
            <a:endParaRPr lang="en-GB" noProof="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4"/>
            <a:ext cx="9143999" cy="6867254"/>
          </a:xfrm>
          <a:prstGeom prst="rect">
            <a:avLst/>
          </a:prstGeom>
        </p:spPr>
      </p:pic>
    </p:spTree>
    <p:extLst>
      <p:ext uri="{BB962C8B-B14F-4D97-AF65-F5344CB8AC3E}">
        <p14:creationId xmlns:p14="http://schemas.microsoft.com/office/powerpoint/2010/main" val="420492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4775" y="3409242"/>
            <a:ext cx="8239225" cy="623614"/>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GB" sz="3200" dirty="0" smtClean="0"/>
              <a:t>How Can Historic Cities Grow Sustainably? </a:t>
            </a:r>
            <a:br>
              <a:rPr lang="en-GB" sz="3200" dirty="0" smtClean="0"/>
            </a:br>
            <a:r>
              <a:rPr lang="en-GB" sz="3200" dirty="0" smtClean="0"/>
              <a:t>- The Need For Cambridge Rapid Mass Transit</a:t>
            </a:r>
            <a:r>
              <a:rPr lang="en-GB" sz="3600" dirty="0" smtClean="0"/>
              <a:t/>
            </a:r>
            <a:br>
              <a:rPr lang="en-GB" sz="3600" dirty="0" smtClean="0"/>
            </a:br>
            <a:r>
              <a:rPr lang="en-GB" sz="2400" dirty="0" smtClean="0"/>
              <a:t/>
            </a:r>
            <a:br>
              <a:rPr lang="en-GB" sz="2400" dirty="0" smtClean="0"/>
            </a:br>
            <a:r>
              <a:rPr lang="en-GB" sz="2400" dirty="0" smtClean="0"/>
              <a:t>Councillor Lewis Herbert, Leader - Cambridge City Council</a:t>
            </a:r>
            <a:r>
              <a:rPr lang="en-GB" sz="2000" dirty="0" smtClean="0"/>
              <a:t/>
            </a:r>
            <a:br>
              <a:rPr lang="en-GB" sz="2000" dirty="0" smtClean="0"/>
            </a:br>
            <a:r>
              <a:rPr lang="en-GB" sz="2000" b="0" dirty="0" smtClean="0"/>
              <a:t>Portfolio Holder - Strategic Planning, C&amp;P Combined Authority</a:t>
            </a:r>
            <a:br>
              <a:rPr lang="en-GB" sz="2000" b="0" dirty="0" smtClean="0"/>
            </a:br>
            <a:r>
              <a:rPr lang="en-GB" sz="2000" b="0" dirty="0" smtClean="0"/>
              <a:t>and Vice-Chair, Greater Cambridge Partnership (City Deal)</a:t>
            </a:r>
            <a:endParaRPr lang="en-US" sz="2000" b="0" dirty="0"/>
          </a:p>
        </p:txBody>
      </p:sp>
      <p:sp>
        <p:nvSpPr>
          <p:cNvPr id="5" name="Title 1"/>
          <p:cNvSpPr txBox="1">
            <a:spLocks/>
          </p:cNvSpPr>
          <p:nvPr/>
        </p:nvSpPr>
        <p:spPr>
          <a:xfrm>
            <a:off x="1278758" y="4780145"/>
            <a:ext cx="5217841" cy="675654"/>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endParaRPr lang="en-US" sz="2000" b="0" dirty="0"/>
          </a:p>
        </p:txBody>
      </p:sp>
    </p:spTree>
    <p:extLst>
      <p:ext uri="{BB962C8B-B14F-4D97-AF65-F5344CB8AC3E}">
        <p14:creationId xmlns:p14="http://schemas.microsoft.com/office/powerpoint/2010/main" val="2520472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764068"/>
            <a:ext cx="8280920" cy="5688632"/>
          </a:xfrm>
        </p:spPr>
        <p:txBody>
          <a:bodyPr>
            <a:normAutofit/>
          </a:bodyPr>
          <a:lstStyle/>
          <a:p>
            <a:pPr algn="l"/>
            <a:endParaRPr lang="en-GB" sz="3600" b="1" dirty="0">
              <a:latin typeface="+mj-lt"/>
            </a:endParaRPr>
          </a:p>
          <a:p>
            <a:pPr algn="l"/>
            <a:r>
              <a:rPr lang="en-GB" sz="2400" dirty="0" smtClean="0">
                <a:latin typeface="+mj-lt"/>
              </a:rPr>
              <a:t> </a:t>
            </a:r>
            <a:endParaRPr lang="en-GB" sz="2400" dirty="0">
              <a:latin typeface="+mj-lt"/>
            </a:endParaRPr>
          </a:p>
        </p:txBody>
      </p:sp>
      <p:sp>
        <p:nvSpPr>
          <p:cNvPr id="5" name="Rectangle 1"/>
          <p:cNvSpPr>
            <a:spLocks noChangeArrowheads="1"/>
          </p:cNvSpPr>
          <p:nvPr/>
        </p:nvSpPr>
        <p:spPr bwMode="auto">
          <a:xfrm>
            <a:off x="3162441" y="656926"/>
            <a:ext cx="20313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chemeClr val="tx1"/>
                </a:solidFill>
                <a:effectLst/>
                <a:latin typeface="Arial" pitchFamily="34" charset="0"/>
                <a:cs typeface="Arial" pitchFamily="34" charset="0"/>
              </a:rPr>
              <a:t>Housing</a:t>
            </a:r>
          </a:p>
        </p:txBody>
      </p:sp>
      <p:pic>
        <p:nvPicPr>
          <p:cNvPr id="3074" name="Picture 2" descr="C:\Users\herbe1l\Pictures\p gc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205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764068"/>
            <a:ext cx="8280920" cy="5688632"/>
          </a:xfrm>
        </p:spPr>
        <p:txBody>
          <a:bodyPr>
            <a:normAutofit/>
          </a:bodyPr>
          <a:lstStyle/>
          <a:p>
            <a:pPr algn="l"/>
            <a:endParaRPr lang="en-GB" sz="3600" b="1" dirty="0">
              <a:latin typeface="+mj-lt"/>
            </a:endParaRPr>
          </a:p>
          <a:p>
            <a:pPr algn="l"/>
            <a:r>
              <a:rPr lang="en-GB" sz="2400" dirty="0" smtClean="0">
                <a:latin typeface="+mj-lt"/>
              </a:rPr>
              <a:t> </a:t>
            </a:r>
            <a:endParaRPr lang="en-GB" sz="2400" dirty="0">
              <a:latin typeface="+mj-lt"/>
            </a:endParaRPr>
          </a:p>
        </p:txBody>
      </p:sp>
      <p:sp>
        <p:nvSpPr>
          <p:cNvPr id="5" name="Rectangle 1"/>
          <p:cNvSpPr>
            <a:spLocks noChangeArrowheads="1"/>
          </p:cNvSpPr>
          <p:nvPr/>
        </p:nvSpPr>
        <p:spPr bwMode="auto">
          <a:xfrm>
            <a:off x="3162441" y="656926"/>
            <a:ext cx="20313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chemeClr val="tx1"/>
                </a:solidFill>
                <a:effectLst/>
                <a:latin typeface="Arial" pitchFamily="34" charset="0"/>
                <a:cs typeface="Arial" pitchFamily="34" charset="0"/>
              </a:rPr>
              <a:t>Housing</a:t>
            </a:r>
          </a:p>
        </p:txBody>
      </p:sp>
      <p:pic>
        <p:nvPicPr>
          <p:cNvPr id="7170" name="Picture 2" descr="C:\Users\herbe1l\Pictures\p conges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47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764068"/>
            <a:ext cx="8280920" cy="5688632"/>
          </a:xfrm>
        </p:spPr>
        <p:txBody>
          <a:bodyPr>
            <a:normAutofit/>
          </a:bodyPr>
          <a:lstStyle/>
          <a:p>
            <a:pPr algn="l"/>
            <a:endParaRPr lang="en-GB" sz="3600" b="1" dirty="0">
              <a:latin typeface="+mj-lt"/>
            </a:endParaRPr>
          </a:p>
          <a:p>
            <a:pPr algn="l"/>
            <a:r>
              <a:rPr lang="en-GB" sz="2400" dirty="0" smtClean="0">
                <a:latin typeface="+mj-lt"/>
              </a:rPr>
              <a:t> </a:t>
            </a:r>
            <a:endParaRPr lang="en-GB" sz="2400" dirty="0">
              <a:latin typeface="+mj-l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097629013"/>
              </p:ext>
            </p:extLst>
          </p:nvPr>
        </p:nvGraphicFramePr>
        <p:xfrm>
          <a:off x="3940175" y="3187700"/>
          <a:ext cx="1263650" cy="481013"/>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3" imgW="1262880" imgH="481320" progId="Package">
                  <p:embed/>
                </p:oleObj>
              </mc:Choice>
              <mc:Fallback>
                <p:oleObj name="Packager Shell Object" showAsIcon="1" r:id="rId3" imgW="1262880" imgH="481320" progId="Package">
                  <p:embed/>
                  <p:pic>
                    <p:nvPicPr>
                      <p:cNvPr id="0" name=""/>
                      <p:cNvPicPr/>
                      <p:nvPr/>
                    </p:nvPicPr>
                    <p:blipFill>
                      <a:blip r:embed="rId4"/>
                      <a:stretch>
                        <a:fillRect/>
                      </a:stretch>
                    </p:blipFill>
                    <p:spPr>
                      <a:xfrm>
                        <a:off x="3940175" y="3187700"/>
                        <a:ext cx="1263650" cy="481013"/>
                      </a:xfrm>
                      <a:prstGeom prst="rect">
                        <a:avLst/>
                      </a:prstGeom>
                    </p:spPr>
                  </p:pic>
                </p:oleObj>
              </mc:Fallback>
            </mc:AlternateContent>
          </a:graphicData>
        </a:graphic>
      </p:graphicFrame>
    </p:spTree>
    <p:extLst>
      <p:ext uri="{BB962C8B-B14F-4D97-AF65-F5344CB8AC3E}">
        <p14:creationId xmlns:p14="http://schemas.microsoft.com/office/powerpoint/2010/main" val="2481713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0" y="469900"/>
            <a:ext cx="7859642" cy="1600200"/>
          </a:xfrm>
        </p:spPr>
        <p:txBody>
          <a:bodyPr anchor="t"/>
          <a:lstStyle/>
          <a:p>
            <a:r>
              <a:rPr lang="en-GB" sz="4400" b="1" dirty="0" smtClean="0">
                <a:solidFill>
                  <a:srgbClr val="122130"/>
                </a:solidFill>
                <a:latin typeface="+mn-lt"/>
              </a:rPr>
              <a:t>Modal shift - cars to alternatives</a:t>
            </a:r>
            <a:endParaRPr lang="en-GB" sz="4400" b="1" dirty="0">
              <a:solidFill>
                <a:srgbClr val="122130"/>
              </a:solidFill>
              <a:latin typeface="+mn-lt"/>
            </a:endParaRPr>
          </a:p>
        </p:txBody>
      </p:sp>
      <p:grpSp>
        <p:nvGrpSpPr>
          <p:cNvPr id="18" name="Group 17"/>
          <p:cNvGrpSpPr/>
          <p:nvPr/>
        </p:nvGrpSpPr>
        <p:grpSpPr>
          <a:xfrm>
            <a:off x="1054100" y="1540743"/>
            <a:ext cx="6769100" cy="4580657"/>
            <a:chOff x="1193800" y="1870943"/>
            <a:chExt cx="6769100" cy="4580657"/>
          </a:xfrm>
        </p:grpSpPr>
        <p:pic>
          <p:nvPicPr>
            <p:cNvPr id="11" name="Picture 10"/>
            <p:cNvPicPr>
              <a:picLocks noChangeAspect="1"/>
            </p:cNvPicPr>
            <p:nvPr/>
          </p:nvPicPr>
          <p:blipFill rotWithShape="1">
            <a:blip r:embed="rId3"/>
            <a:srcRect l="20837" t="1475" r="20127" b="16657"/>
            <a:stretch/>
          </p:blipFill>
          <p:spPr>
            <a:xfrm>
              <a:off x="1193800" y="2457450"/>
              <a:ext cx="2806700" cy="2819402"/>
            </a:xfrm>
            <a:prstGeom prst="rect">
              <a:avLst/>
            </a:prstGeom>
            <a:ln>
              <a:noFill/>
            </a:ln>
          </p:spPr>
        </p:pic>
        <p:pic>
          <p:nvPicPr>
            <p:cNvPr id="12" name="Picture 11"/>
            <p:cNvPicPr>
              <a:picLocks noChangeAspect="1"/>
            </p:cNvPicPr>
            <p:nvPr/>
          </p:nvPicPr>
          <p:blipFill rotWithShape="1">
            <a:blip r:embed="rId4"/>
            <a:srcRect l="19950" t="2950" r="20479" b="16657"/>
            <a:stretch/>
          </p:blipFill>
          <p:spPr>
            <a:xfrm>
              <a:off x="5130800" y="2508252"/>
              <a:ext cx="2832100" cy="2768600"/>
            </a:xfrm>
            <a:prstGeom prst="rect">
              <a:avLst/>
            </a:prstGeom>
            <a:ln>
              <a:noFill/>
            </a:ln>
          </p:spPr>
        </p:pic>
        <p:pic>
          <p:nvPicPr>
            <p:cNvPr id="13" name="Picture 12"/>
            <p:cNvPicPr>
              <a:picLocks noChangeAspect="1"/>
            </p:cNvPicPr>
            <p:nvPr/>
          </p:nvPicPr>
          <p:blipFill rotWithShape="1">
            <a:blip r:embed="rId3"/>
            <a:srcRect l="2404" t="81499" r="12647" b="1537"/>
            <a:stretch/>
          </p:blipFill>
          <p:spPr>
            <a:xfrm>
              <a:off x="1808382" y="5664202"/>
              <a:ext cx="5443317" cy="787398"/>
            </a:xfrm>
            <a:prstGeom prst="rect">
              <a:avLst/>
            </a:prstGeom>
          </p:spPr>
        </p:pic>
        <p:pic>
          <p:nvPicPr>
            <p:cNvPr id="16" name="Picture 15"/>
            <p:cNvPicPr>
              <a:picLocks noChangeAspect="1"/>
            </p:cNvPicPr>
            <p:nvPr/>
          </p:nvPicPr>
          <p:blipFill>
            <a:blip r:embed="rId5"/>
            <a:stretch>
              <a:fillRect/>
            </a:stretch>
          </p:blipFill>
          <p:spPr>
            <a:xfrm>
              <a:off x="2222213" y="1870943"/>
              <a:ext cx="749873" cy="499915"/>
            </a:xfrm>
            <a:prstGeom prst="rect">
              <a:avLst/>
            </a:prstGeom>
          </p:spPr>
        </p:pic>
        <p:pic>
          <p:nvPicPr>
            <p:cNvPr id="17" name="Picture 16"/>
            <p:cNvPicPr>
              <a:picLocks noChangeAspect="1"/>
            </p:cNvPicPr>
            <p:nvPr/>
          </p:nvPicPr>
          <p:blipFill>
            <a:blip r:embed="rId6"/>
            <a:stretch>
              <a:fillRect/>
            </a:stretch>
          </p:blipFill>
          <p:spPr>
            <a:xfrm>
              <a:off x="6171913" y="1870944"/>
              <a:ext cx="749873" cy="499915"/>
            </a:xfrm>
            <a:prstGeom prst="rect">
              <a:avLst/>
            </a:prstGeom>
          </p:spPr>
        </p:pic>
      </p:grpSp>
    </p:spTree>
    <p:extLst>
      <p:ext uri="{BB962C8B-B14F-4D97-AF65-F5344CB8AC3E}">
        <p14:creationId xmlns:p14="http://schemas.microsoft.com/office/powerpoint/2010/main" val="1398002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764068"/>
            <a:ext cx="8280920" cy="5688632"/>
          </a:xfrm>
        </p:spPr>
        <p:txBody>
          <a:bodyPr>
            <a:normAutofit/>
          </a:bodyPr>
          <a:lstStyle/>
          <a:p>
            <a:pPr algn="l"/>
            <a:endParaRPr lang="en-GB" sz="3600" b="1" dirty="0">
              <a:latin typeface="+mj-lt"/>
            </a:endParaRPr>
          </a:p>
          <a:p>
            <a:pPr algn="l"/>
            <a:r>
              <a:rPr lang="en-GB" sz="2400" dirty="0" smtClean="0">
                <a:latin typeface="+mj-lt"/>
              </a:rPr>
              <a:t> </a:t>
            </a:r>
            <a:endParaRPr lang="en-GB" sz="2400" dirty="0">
              <a:latin typeface="+mj-lt"/>
            </a:endParaRPr>
          </a:p>
        </p:txBody>
      </p:sp>
      <p:sp>
        <p:nvSpPr>
          <p:cNvPr id="5" name="Rectangle 1"/>
          <p:cNvSpPr>
            <a:spLocks noChangeArrowheads="1"/>
          </p:cNvSpPr>
          <p:nvPr/>
        </p:nvSpPr>
        <p:spPr bwMode="auto">
          <a:xfrm>
            <a:off x="3162441" y="656926"/>
            <a:ext cx="20313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chemeClr val="tx1"/>
                </a:solidFill>
                <a:effectLst/>
                <a:latin typeface="Arial" pitchFamily="34" charset="0"/>
                <a:cs typeface="Arial" pitchFamily="34" charset="0"/>
              </a:rPr>
              <a:t>Housing</a:t>
            </a:r>
          </a:p>
        </p:txBody>
      </p:sp>
      <p:pic>
        <p:nvPicPr>
          <p:cNvPr id="5122" name="Picture 2" descr="C:\Users\herbe1l\Pictures\p grow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188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675" y="0"/>
            <a:ext cx="5068824" cy="6605016"/>
          </a:xfrm>
          <a:prstGeom prst="rect">
            <a:avLst/>
          </a:prstGeom>
        </p:spPr>
      </p:pic>
      <p:sp>
        <p:nvSpPr>
          <p:cNvPr id="4" name="Title 3"/>
          <p:cNvSpPr>
            <a:spLocks noGrp="1"/>
          </p:cNvSpPr>
          <p:nvPr>
            <p:ph type="title"/>
          </p:nvPr>
        </p:nvSpPr>
        <p:spPr>
          <a:xfrm>
            <a:off x="629840" y="457200"/>
            <a:ext cx="8196659" cy="1600200"/>
          </a:xfrm>
        </p:spPr>
        <p:txBody>
          <a:bodyPr anchor="t"/>
          <a:lstStyle/>
          <a:p>
            <a:r>
              <a:rPr lang="en-GB" sz="4400" b="1" dirty="0">
                <a:solidFill>
                  <a:srgbClr val="122130"/>
                </a:solidFill>
                <a:latin typeface="+mn-lt"/>
              </a:rPr>
              <a:t>Cambridge: growth and investment</a:t>
            </a:r>
          </a:p>
        </p:txBody>
      </p:sp>
    </p:spTree>
    <p:extLst>
      <p:ext uri="{BB962C8B-B14F-4D97-AF65-F5344CB8AC3E}">
        <p14:creationId xmlns:p14="http://schemas.microsoft.com/office/powerpoint/2010/main" val="63497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06" y="934496"/>
            <a:ext cx="8578861" cy="5407149"/>
          </a:xfrm>
          <a:prstGeom prst="rect">
            <a:avLst/>
          </a:prstGeom>
          <a:noFill/>
        </p:spPr>
      </p:pic>
      <p:sp>
        <p:nvSpPr>
          <p:cNvPr id="4" name="Rectangle 3"/>
          <p:cNvSpPr/>
          <p:nvPr/>
        </p:nvSpPr>
        <p:spPr>
          <a:xfrm>
            <a:off x="290945" y="1623582"/>
            <a:ext cx="3255819" cy="369332"/>
          </a:xfrm>
          <a:prstGeom prst="rect">
            <a:avLst/>
          </a:prstGeom>
        </p:spPr>
        <p:txBody>
          <a:bodyPr wrap="square">
            <a:spAutoFit/>
          </a:bodyPr>
          <a:lstStyle/>
          <a:p>
            <a:pPr marL="285750" indent="-285750">
              <a:buFont typeface="Arial" panose="020B0604020202020204" pitchFamily="34" charset="0"/>
              <a:buChar char="•"/>
            </a:pPr>
            <a:endParaRPr lang="en-GB" dirty="0"/>
          </a:p>
        </p:txBody>
      </p:sp>
      <p:sp>
        <p:nvSpPr>
          <p:cNvPr id="6" name="TextBox 5"/>
          <p:cNvSpPr txBox="1"/>
          <p:nvPr/>
        </p:nvSpPr>
        <p:spPr>
          <a:xfrm>
            <a:off x="290945" y="103499"/>
            <a:ext cx="2659897" cy="276999"/>
          </a:xfrm>
          <a:prstGeom prst="rect">
            <a:avLst/>
          </a:prstGeom>
          <a:noFill/>
        </p:spPr>
        <p:txBody>
          <a:bodyPr wrap="square" rtlCol="0">
            <a:spAutoFit/>
          </a:bodyPr>
          <a:lstStyle/>
          <a:p>
            <a:r>
              <a:rPr lang="en-GB" sz="1200" i="1" dirty="0" smtClean="0">
                <a:solidFill>
                  <a:schemeClr val="accent6">
                    <a:lumMod val="75000"/>
                  </a:schemeClr>
                </a:solidFill>
              </a:rPr>
              <a:t>RAF </a:t>
            </a:r>
            <a:r>
              <a:rPr lang="en-GB" sz="1200" i="1" dirty="0" err="1" smtClean="0">
                <a:solidFill>
                  <a:schemeClr val="accent6">
                    <a:lumMod val="75000"/>
                  </a:schemeClr>
                </a:solidFill>
              </a:rPr>
              <a:t>Whitton</a:t>
            </a:r>
            <a:r>
              <a:rPr lang="en-GB" sz="1200" i="1" dirty="0" smtClean="0">
                <a:solidFill>
                  <a:schemeClr val="accent6">
                    <a:lumMod val="75000"/>
                  </a:schemeClr>
                </a:solidFill>
              </a:rPr>
              <a:t> to be removed?</a:t>
            </a:r>
            <a:endParaRPr lang="en-GB" sz="1200" i="1" dirty="0">
              <a:solidFill>
                <a:schemeClr val="accent6">
                  <a:lumMod val="75000"/>
                </a:schemeClr>
              </a:solidFill>
            </a:endParaRPr>
          </a:p>
        </p:txBody>
      </p:sp>
    </p:spTree>
    <p:extLst>
      <p:ext uri="{BB962C8B-B14F-4D97-AF65-F5344CB8AC3E}">
        <p14:creationId xmlns:p14="http://schemas.microsoft.com/office/powerpoint/2010/main" val="3849665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1390</TotalTime>
  <Words>2176</Words>
  <Application>Microsoft Office PowerPoint</Application>
  <PresentationFormat>On-screen Show (4:3)</PresentationFormat>
  <Paragraphs>302</Paragraphs>
  <Slides>24</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Package</vt:lpstr>
      <vt:lpstr>PowerPoint Presentation</vt:lpstr>
      <vt:lpstr>PowerPoint Presentation</vt:lpstr>
      <vt:lpstr>PowerPoint Presentation</vt:lpstr>
      <vt:lpstr>PowerPoint Presentation</vt:lpstr>
      <vt:lpstr>PowerPoint Presentation</vt:lpstr>
      <vt:lpstr>Modal shift - cars to alternatives</vt:lpstr>
      <vt:lpstr>PowerPoint Presentation</vt:lpstr>
      <vt:lpstr>Cambridge: growth and investment</vt:lpstr>
      <vt:lpstr>PowerPoint Presentation</vt:lpstr>
      <vt:lpstr>Cambridge Rapid Mass Transit  Options Appraisal</vt:lpstr>
      <vt:lpstr>CAM - Cam Metro - the vision Project being led by the Mayor/Combined Authority</vt:lpstr>
      <vt:lpstr>Principles of a mass transit solution</vt:lpstr>
      <vt:lpstr>Shortlisted Options</vt:lpstr>
      <vt:lpstr>PowerPoint Presentation</vt:lpstr>
      <vt:lpstr>Network of connectivity</vt:lpstr>
      <vt:lpstr>PowerPoint Presentation</vt:lpstr>
      <vt:lpstr>Transport Benefits Assessment</vt:lpstr>
      <vt:lpstr>Summary of Options Assessment</vt:lpstr>
      <vt:lpstr>CAM: Indicative vehicle and features</vt:lpstr>
      <vt:lpstr>Funding mechanisms  </vt:lpstr>
      <vt:lpstr>Delivery  timescales  </vt:lpstr>
      <vt:lpstr>Autonomous Vehicle Trial 6 vehicles for 10-15 on Station/Addenbrookes/Cambridge South busway  enabled by Government £3.2m CCAV-3 funding. Part of the “Smart Cambridge” programme http://smartcambridge.org/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Ladwig</dc:creator>
  <cp:lastModifiedBy>Lewis Herbert</cp:lastModifiedBy>
  <cp:revision>102</cp:revision>
  <cp:lastPrinted>2017-08-30T15:03:46Z</cp:lastPrinted>
  <dcterms:created xsi:type="dcterms:W3CDTF">2017-07-04T12:53:12Z</dcterms:created>
  <dcterms:modified xsi:type="dcterms:W3CDTF">2018-02-27T09:51:14Z</dcterms:modified>
</cp:coreProperties>
</file>